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2" r:id="rId2"/>
    <p:sldId id="283" r:id="rId3"/>
    <p:sldId id="256" r:id="rId4"/>
    <p:sldId id="257" r:id="rId5"/>
    <p:sldId id="258" r:id="rId6"/>
    <p:sldId id="260" r:id="rId7"/>
    <p:sldId id="261" r:id="rId8"/>
    <p:sldId id="279" r:id="rId9"/>
    <p:sldId id="280" r:id="rId10"/>
    <p:sldId id="281" r:id="rId11"/>
    <p:sldId id="269" r:id="rId12"/>
    <p:sldId id="270" r:id="rId13"/>
    <p:sldId id="271" r:id="rId14"/>
    <p:sldId id="273" r:id="rId15"/>
    <p:sldId id="278" r:id="rId16"/>
    <p:sldId id="276" r:id="rId17"/>
    <p:sldId id="274" r:id="rId18"/>
    <p:sldId id="275"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30" autoAdjust="0"/>
  </p:normalViewPr>
  <p:slideViewPr>
    <p:cSldViewPr snapToGrid="0">
      <p:cViewPr varScale="1">
        <p:scale>
          <a:sx n="90" d="100"/>
          <a:sy n="90" d="100"/>
        </p:scale>
        <p:origin x="13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CE57C-D2F5-4993-B043-0B2B076D6511}"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B7575-2874-4A94-8A05-92FDF30223C2}" type="slidenum">
              <a:rPr lang="en-US" smtClean="0"/>
              <a:t>‹#›</a:t>
            </a:fld>
            <a:endParaRPr lang="en-US"/>
          </a:p>
        </p:txBody>
      </p:sp>
    </p:spTree>
    <p:extLst>
      <p:ext uri="{BB962C8B-B14F-4D97-AF65-F5344CB8AC3E}">
        <p14:creationId xmlns:p14="http://schemas.microsoft.com/office/powerpoint/2010/main" val="144660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a:t>
            </a:fld>
            <a:endParaRPr lang="en-US"/>
          </a:p>
        </p:txBody>
      </p:sp>
    </p:spTree>
    <p:extLst>
      <p:ext uri="{BB962C8B-B14F-4D97-AF65-F5344CB8AC3E}">
        <p14:creationId xmlns:p14="http://schemas.microsoft.com/office/powerpoint/2010/main" val="176412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14</a:t>
            </a:fld>
            <a:endParaRPr lang="en-US"/>
          </a:p>
        </p:txBody>
      </p:sp>
    </p:spTree>
    <p:extLst>
      <p:ext uri="{BB962C8B-B14F-4D97-AF65-F5344CB8AC3E}">
        <p14:creationId xmlns:p14="http://schemas.microsoft.com/office/powerpoint/2010/main" val="1307449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15</a:t>
            </a:fld>
            <a:endParaRPr lang="en-US"/>
          </a:p>
        </p:txBody>
      </p:sp>
    </p:spTree>
    <p:extLst>
      <p:ext uri="{BB962C8B-B14F-4D97-AF65-F5344CB8AC3E}">
        <p14:creationId xmlns:p14="http://schemas.microsoft.com/office/powerpoint/2010/main" val="4123869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B7575-2874-4A94-8A05-92FDF30223C2}" type="slidenum">
              <a:rPr lang="en-US" smtClean="0"/>
              <a:t>17</a:t>
            </a:fld>
            <a:endParaRPr lang="en-US"/>
          </a:p>
        </p:txBody>
      </p:sp>
    </p:spTree>
    <p:extLst>
      <p:ext uri="{BB962C8B-B14F-4D97-AF65-F5344CB8AC3E}">
        <p14:creationId xmlns:p14="http://schemas.microsoft.com/office/powerpoint/2010/main" val="2396374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2A14-8182-47F7-B36A-2B1B950294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2230D6-85D7-4A9E-8013-6278E8927A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53AF43-0A48-44BF-AF92-814D23924054}"/>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319371A0-CC25-432A-8483-FD3576CA3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CFD4E-A46D-4441-B782-BAAC69BEAB9F}"/>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518782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E64C-6953-45C6-A042-BA189BB560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BD17EB-6204-4D8F-8547-77CCEA12FC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C759F-9CEA-4B1E-833D-B93727A1C790}"/>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0D7C26AB-42B4-4F42-B669-44FEFAD6A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BDABF-A819-4DB0-9D69-18588674FD96}"/>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265679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DCF03A-4684-4D69-8EB9-B688CB1B4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BB308B-D4E1-4422-8694-03F7E97F1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B0EA3-93A4-422E-9880-3BAFFAD2A43B}"/>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53EED9A0-A127-4F45-AEDD-71C8725FD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15E91-D8B0-4BEE-B0A1-15D2FF88F5CB}"/>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65284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1E22-D2AF-4A52-9282-81A3B1B43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2D617-7603-4524-A2B1-929B98F5AA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A117B-B4CC-4B89-A2FE-D3B0D5BB08D1}"/>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E5820510-2826-4C7A-BB37-0B512B5A5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668AAE-CD0B-4588-BC96-F9E24A44534F}"/>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26703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DDEE-E1F9-4F59-A300-96B4C225A4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A907A2-9F31-4518-AEE0-A40C64E243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3D3301-6A12-492E-B93F-0608DF12D4C7}"/>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95CA51D2-A93A-4E94-9DC4-ED54667A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98096-86B9-4394-83E4-1241D4B203CE}"/>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13597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721-656F-4B4E-8B8D-81E6B4F0B5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60A4FE-9201-4915-A115-DCF54D3B37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FA3CF9-395F-4046-B175-577E6EEE25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41C981-3077-4E00-A665-AF920338C547}"/>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6" name="Footer Placeholder 5">
            <a:extLst>
              <a:ext uri="{FF2B5EF4-FFF2-40B4-BE49-F238E27FC236}">
                <a16:creationId xmlns:a16="http://schemas.microsoft.com/office/drawing/2014/main" id="{34A595F6-F7D4-4D5D-9602-862DD269D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B1CDDE-CF90-4E47-87FE-490DE996EAD8}"/>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4290365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4B1-D2CD-4180-A888-7FFA619A8A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3CC739-D1F0-424C-8B10-E1ECA16358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9F947-62CF-4755-804E-0D27CA8285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88C66A-39E6-4098-9644-2C8506637C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CF9EBB-9011-4F9B-BEA2-304D5AF76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1CE539-6D82-4A21-84C3-39B187D8685F}"/>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8" name="Footer Placeholder 7">
            <a:extLst>
              <a:ext uri="{FF2B5EF4-FFF2-40B4-BE49-F238E27FC236}">
                <a16:creationId xmlns:a16="http://schemas.microsoft.com/office/drawing/2014/main" id="{D38A711C-7C94-46F4-AD78-A29BFBEB79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91AA02-A988-4431-A73B-F132451E9C55}"/>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231358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77EA-C212-41ED-9C10-B12EAADDB1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FBEA45-E489-4485-B774-0AEDC7A4C739}"/>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4" name="Footer Placeholder 3">
            <a:extLst>
              <a:ext uri="{FF2B5EF4-FFF2-40B4-BE49-F238E27FC236}">
                <a16:creationId xmlns:a16="http://schemas.microsoft.com/office/drawing/2014/main" id="{3E7902C7-FA32-402F-9530-9E3A82D296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526C1A-A40F-4746-8237-9B58B841358E}"/>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88526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8FB9E-0135-46DB-92AF-C7DA1BB43420}"/>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3" name="Footer Placeholder 2">
            <a:extLst>
              <a:ext uri="{FF2B5EF4-FFF2-40B4-BE49-F238E27FC236}">
                <a16:creationId xmlns:a16="http://schemas.microsoft.com/office/drawing/2014/main" id="{DDD10C96-0918-49F6-BF4D-F39D1C6D5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3BC91F-25EC-48B9-B59E-9802DB40DDB0}"/>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019724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1302-1275-442F-BD2F-E6335E349C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F54728-3B57-42D3-BA1F-269E844B0D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863288-DA76-48C2-8956-53741B7FD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1BF856-0530-472B-BE6D-ECBE545BEEC2}"/>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6" name="Footer Placeholder 5">
            <a:extLst>
              <a:ext uri="{FF2B5EF4-FFF2-40B4-BE49-F238E27FC236}">
                <a16:creationId xmlns:a16="http://schemas.microsoft.com/office/drawing/2014/main" id="{CAA880FD-9666-48A3-B89D-26CFEC117A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33EDC1-3141-4E04-A114-D71A46A71BD7}"/>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3630015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C9F0-06F8-4DA4-BF95-8433ED52AB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DFA3B2-EC91-4C57-9F2F-327880523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907D66-1B52-4B57-B09F-276C83F49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ABAFC-77E2-4CF8-9E73-EACBE2984AB3}"/>
              </a:ext>
            </a:extLst>
          </p:cNvPr>
          <p:cNvSpPr>
            <a:spLocks noGrp="1"/>
          </p:cNvSpPr>
          <p:nvPr>
            <p:ph type="dt" sz="half" idx="10"/>
          </p:nvPr>
        </p:nvSpPr>
        <p:spPr/>
        <p:txBody>
          <a:bodyPr/>
          <a:lstStyle/>
          <a:p>
            <a:fld id="{2ABE6D40-49AF-4E09-A100-563BD86B9415}" type="datetimeFigureOut">
              <a:rPr lang="en-US" smtClean="0"/>
              <a:t>5/4/2022</a:t>
            </a:fld>
            <a:endParaRPr lang="en-US"/>
          </a:p>
        </p:txBody>
      </p:sp>
      <p:sp>
        <p:nvSpPr>
          <p:cNvPr id="6" name="Footer Placeholder 5">
            <a:extLst>
              <a:ext uri="{FF2B5EF4-FFF2-40B4-BE49-F238E27FC236}">
                <a16:creationId xmlns:a16="http://schemas.microsoft.com/office/drawing/2014/main" id="{09BAFFC2-FAD3-4EE2-A4DA-CEABD7642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77985-19A8-4317-B1CA-932A82272DAB}"/>
              </a:ext>
            </a:extLst>
          </p:cNvPr>
          <p:cNvSpPr>
            <a:spLocks noGrp="1"/>
          </p:cNvSpPr>
          <p:nvPr>
            <p:ph type="sldNum" sz="quarter" idx="12"/>
          </p:nvPr>
        </p:nvSpPr>
        <p:spPr/>
        <p:txBody>
          <a:bodyPr/>
          <a:lstStyle/>
          <a:p>
            <a:fld id="{BB830ABE-26D0-47C2-9B05-A4F6E8B61F4B}" type="slidenum">
              <a:rPr lang="en-US" smtClean="0"/>
              <a:t>‹#›</a:t>
            </a:fld>
            <a:endParaRPr lang="en-US"/>
          </a:p>
        </p:txBody>
      </p:sp>
    </p:spTree>
    <p:extLst>
      <p:ext uri="{BB962C8B-B14F-4D97-AF65-F5344CB8AC3E}">
        <p14:creationId xmlns:p14="http://schemas.microsoft.com/office/powerpoint/2010/main" val="1880141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659EC-7728-44EE-86FA-A8DF99524A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E856AE-7596-4661-B11D-24D7EAFB2E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87149-86AB-42AE-9740-F076E4212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E6D40-49AF-4E09-A100-563BD86B9415}" type="datetimeFigureOut">
              <a:rPr lang="en-US" smtClean="0"/>
              <a:t>5/4/2022</a:t>
            </a:fld>
            <a:endParaRPr lang="en-US"/>
          </a:p>
        </p:txBody>
      </p:sp>
      <p:sp>
        <p:nvSpPr>
          <p:cNvPr id="5" name="Footer Placeholder 4">
            <a:extLst>
              <a:ext uri="{FF2B5EF4-FFF2-40B4-BE49-F238E27FC236}">
                <a16:creationId xmlns:a16="http://schemas.microsoft.com/office/drawing/2014/main" id="{D5BB3254-2BE5-4903-B891-3442B38F63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162A35-BC67-417E-A1F8-DE43DCE839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30ABE-26D0-47C2-9B05-A4F6E8B61F4B}" type="slidenum">
              <a:rPr lang="en-US" smtClean="0"/>
              <a:t>‹#›</a:t>
            </a:fld>
            <a:endParaRPr lang="en-US"/>
          </a:p>
        </p:txBody>
      </p:sp>
    </p:spTree>
    <p:extLst>
      <p:ext uri="{BB962C8B-B14F-4D97-AF65-F5344CB8AC3E}">
        <p14:creationId xmlns:p14="http://schemas.microsoft.com/office/powerpoint/2010/main" val="1663183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EE0A-6343-4ED9-9843-9686C1288653}"/>
              </a:ext>
            </a:extLst>
          </p:cNvPr>
          <p:cNvSpPr>
            <a:spLocks noGrp="1"/>
          </p:cNvSpPr>
          <p:nvPr>
            <p:ph type="ctrTitle"/>
          </p:nvPr>
        </p:nvSpPr>
        <p:spPr>
          <a:xfrm>
            <a:off x="1524000" y="634446"/>
            <a:ext cx="9144000" cy="2387600"/>
          </a:xfrm>
        </p:spPr>
        <p:txBody>
          <a:bodyPr>
            <a:normAutofit/>
          </a:bodyPr>
          <a:lstStyle/>
          <a:p>
            <a:r>
              <a:rPr lang="en-US" sz="3200" dirty="0"/>
              <a:t>Scene Segmentation with Multi-scale Feature and Dual Attention</a:t>
            </a:r>
          </a:p>
        </p:txBody>
      </p:sp>
      <p:sp>
        <p:nvSpPr>
          <p:cNvPr id="3" name="Subtitle 2">
            <a:extLst>
              <a:ext uri="{FF2B5EF4-FFF2-40B4-BE49-F238E27FC236}">
                <a16:creationId xmlns:a16="http://schemas.microsoft.com/office/drawing/2014/main" id="{828688F1-F802-4453-8063-6783FB33D0D1}"/>
              </a:ext>
            </a:extLst>
          </p:cNvPr>
          <p:cNvSpPr>
            <a:spLocks noGrp="1"/>
          </p:cNvSpPr>
          <p:nvPr>
            <p:ph type="subTitle" idx="1"/>
          </p:nvPr>
        </p:nvSpPr>
        <p:spPr>
          <a:xfrm>
            <a:off x="1524000" y="3490397"/>
            <a:ext cx="9144000" cy="1655762"/>
          </a:xfrm>
        </p:spPr>
        <p:txBody>
          <a:bodyPr>
            <a:normAutofit fontScale="92500"/>
          </a:bodyPr>
          <a:lstStyle/>
          <a:p>
            <a:pPr>
              <a:lnSpc>
                <a:spcPct val="150000"/>
              </a:lnSpc>
            </a:pPr>
            <a:r>
              <a:rPr lang="en-US" dirty="0"/>
              <a:t>6.869 Course Project</a:t>
            </a:r>
          </a:p>
          <a:p>
            <a:pPr>
              <a:lnSpc>
                <a:spcPct val="150000"/>
              </a:lnSpc>
            </a:pPr>
            <a:r>
              <a:rPr lang="en-US" dirty="0"/>
              <a:t>Yang Fang, Zhuo Liu</a:t>
            </a:r>
          </a:p>
          <a:p>
            <a:r>
              <a:rPr lang="en-US" dirty="0"/>
              <a:t>5/5/2022</a:t>
            </a:r>
          </a:p>
        </p:txBody>
      </p:sp>
    </p:spTree>
    <p:extLst>
      <p:ext uri="{BB962C8B-B14F-4D97-AF65-F5344CB8AC3E}">
        <p14:creationId xmlns:p14="http://schemas.microsoft.com/office/powerpoint/2010/main" val="1385971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969EC99-4D11-6AE8-0BD4-8DF048B06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222" y="4335721"/>
            <a:ext cx="9243391" cy="2055692"/>
          </a:xfrm>
          <a:prstGeom prst="rect">
            <a:avLst/>
          </a:prstGeom>
        </p:spPr>
      </p:pic>
      <p:pic>
        <p:nvPicPr>
          <p:cNvPr id="4" name="Picture 3">
            <a:extLst>
              <a:ext uri="{FF2B5EF4-FFF2-40B4-BE49-F238E27FC236}">
                <a16:creationId xmlns:a16="http://schemas.microsoft.com/office/drawing/2014/main" id="{3D421E01-F35B-A3F3-5CFF-30B58B2CD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223" y="1373308"/>
            <a:ext cx="9243391" cy="2055692"/>
          </a:xfrm>
          <a:prstGeom prst="rect">
            <a:avLst/>
          </a:prstGeom>
        </p:spPr>
      </p:pic>
      <p:sp>
        <p:nvSpPr>
          <p:cNvPr id="6" name="Arrow: Down 5">
            <a:extLst>
              <a:ext uri="{FF2B5EF4-FFF2-40B4-BE49-F238E27FC236}">
                <a16:creationId xmlns:a16="http://schemas.microsoft.com/office/drawing/2014/main" id="{C126373F-008A-4AE7-A64B-FD7178F4B5F1}"/>
              </a:ext>
            </a:extLst>
          </p:cNvPr>
          <p:cNvSpPr/>
          <p:nvPr/>
        </p:nvSpPr>
        <p:spPr>
          <a:xfrm>
            <a:off x="5451609" y="3637722"/>
            <a:ext cx="334620" cy="41744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C16041-E9F8-4FB3-BB1F-95B893A8E384}"/>
              </a:ext>
            </a:extLst>
          </p:cNvPr>
          <p:cNvSpPr txBox="1"/>
          <p:nvPr/>
        </p:nvSpPr>
        <p:spPr>
          <a:xfrm>
            <a:off x="10505661" y="2214081"/>
            <a:ext cx="1610139" cy="369332"/>
          </a:xfrm>
          <a:prstGeom prst="rect">
            <a:avLst/>
          </a:prstGeom>
          <a:noFill/>
        </p:spPr>
        <p:txBody>
          <a:bodyPr wrap="square" rtlCol="0">
            <a:spAutoFit/>
          </a:bodyPr>
          <a:lstStyle/>
          <a:p>
            <a:r>
              <a:rPr lang="en-US" dirty="0" err="1"/>
              <a:t>IoU</a:t>
            </a:r>
            <a:r>
              <a:rPr lang="en-US" dirty="0"/>
              <a:t> = 0.386</a:t>
            </a:r>
          </a:p>
        </p:txBody>
      </p:sp>
      <p:sp>
        <p:nvSpPr>
          <p:cNvPr id="8" name="TextBox 7">
            <a:extLst>
              <a:ext uri="{FF2B5EF4-FFF2-40B4-BE49-F238E27FC236}">
                <a16:creationId xmlns:a16="http://schemas.microsoft.com/office/drawing/2014/main" id="{C8B84A1A-9F70-4F65-B467-C4BCFCE32F8E}"/>
              </a:ext>
            </a:extLst>
          </p:cNvPr>
          <p:cNvSpPr txBox="1"/>
          <p:nvPr/>
        </p:nvSpPr>
        <p:spPr>
          <a:xfrm>
            <a:off x="10505661" y="5193059"/>
            <a:ext cx="1610139" cy="369332"/>
          </a:xfrm>
          <a:prstGeom prst="rect">
            <a:avLst/>
          </a:prstGeom>
          <a:noFill/>
        </p:spPr>
        <p:txBody>
          <a:bodyPr wrap="square" rtlCol="0">
            <a:spAutoFit/>
          </a:bodyPr>
          <a:lstStyle/>
          <a:p>
            <a:r>
              <a:rPr lang="en-US" dirty="0" err="1"/>
              <a:t>IoU</a:t>
            </a:r>
            <a:r>
              <a:rPr lang="en-US" dirty="0"/>
              <a:t> = 0.504</a:t>
            </a:r>
          </a:p>
        </p:txBody>
      </p:sp>
      <p:sp>
        <p:nvSpPr>
          <p:cNvPr id="9" name="Rectangle 8">
            <a:extLst>
              <a:ext uri="{FF2B5EF4-FFF2-40B4-BE49-F238E27FC236}">
                <a16:creationId xmlns:a16="http://schemas.microsoft.com/office/drawing/2014/main" id="{AF8FEBF0-595D-4CE0-B081-C60754BB92BC}"/>
              </a:ext>
            </a:extLst>
          </p:cNvPr>
          <p:cNvSpPr/>
          <p:nvPr/>
        </p:nvSpPr>
        <p:spPr>
          <a:xfrm>
            <a:off x="7762460" y="1881120"/>
            <a:ext cx="1759227" cy="14385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7BDF88-86DE-49D3-9A1F-FC52DDC2F49F}"/>
              </a:ext>
            </a:extLst>
          </p:cNvPr>
          <p:cNvSpPr/>
          <p:nvPr/>
        </p:nvSpPr>
        <p:spPr>
          <a:xfrm>
            <a:off x="7762460" y="4896468"/>
            <a:ext cx="1759227" cy="141487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B131CD-37B9-4A11-ACAA-DDE3D1620290}"/>
              </a:ext>
            </a:extLst>
          </p:cNvPr>
          <p:cNvSpPr txBox="1"/>
          <p:nvPr/>
        </p:nvSpPr>
        <p:spPr>
          <a:xfrm>
            <a:off x="2029241" y="466587"/>
            <a:ext cx="8133517" cy="461665"/>
          </a:xfrm>
          <a:prstGeom prst="rect">
            <a:avLst/>
          </a:prstGeom>
          <a:noFill/>
        </p:spPr>
        <p:txBody>
          <a:bodyPr wrap="square" rtlCol="0">
            <a:spAutoFit/>
          </a:bodyPr>
          <a:lstStyle/>
          <a:p>
            <a:pPr algn="ctr"/>
            <a:r>
              <a:rPr lang="en-US" altLang="zh-CN" sz="2400" dirty="0"/>
              <a:t>Evaluation on less common category</a:t>
            </a:r>
            <a:endParaRPr lang="en-US" sz="2400" dirty="0"/>
          </a:p>
        </p:txBody>
      </p:sp>
    </p:spTree>
    <p:extLst>
      <p:ext uri="{BB962C8B-B14F-4D97-AF65-F5344CB8AC3E}">
        <p14:creationId xmlns:p14="http://schemas.microsoft.com/office/powerpoint/2010/main" val="332443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8A4234-9333-418E-ADE5-25A26820BED2}"/>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Dual Attention Network (DANet) </a:t>
            </a:r>
          </a:p>
        </p:txBody>
      </p:sp>
      <p:sp>
        <p:nvSpPr>
          <p:cNvPr id="3" name="TextBox 2">
            <a:extLst>
              <a:ext uri="{FF2B5EF4-FFF2-40B4-BE49-F238E27FC236}">
                <a16:creationId xmlns:a16="http://schemas.microsoft.com/office/drawing/2014/main" id="{31A92456-AC0D-496D-99D2-193D4DA2B33B}"/>
              </a:ext>
            </a:extLst>
          </p:cNvPr>
          <p:cNvSpPr txBox="1"/>
          <p:nvPr/>
        </p:nvSpPr>
        <p:spPr>
          <a:xfrm>
            <a:off x="789219" y="1336255"/>
            <a:ext cx="9970517" cy="646331"/>
          </a:xfrm>
          <a:prstGeom prst="rect">
            <a:avLst/>
          </a:prstGeom>
          <a:noFill/>
        </p:spPr>
        <p:txBody>
          <a:bodyPr wrap="square" rtlCol="0">
            <a:spAutoFit/>
          </a:bodyPr>
          <a:lstStyle/>
          <a:p>
            <a:pPr marL="285750" indent="-285750">
              <a:buFont typeface="Arial" panose="020B0604020202020204" pitchFamily="34" charset="0"/>
              <a:buChar char="•"/>
            </a:pPr>
            <a:r>
              <a:rPr lang="en-US" dirty="0"/>
              <a:t>Different from </a:t>
            </a:r>
            <a:r>
              <a:rPr lang="en-US" dirty="0" err="1"/>
              <a:t>UPerNet</a:t>
            </a:r>
            <a:r>
              <a:rPr lang="en-US" dirty="0"/>
              <a:t> that improves performance by fusing multi-scale features, DANet utilizes the inter-spatial relationship o features and applies attention modules before final prediction. </a:t>
            </a:r>
          </a:p>
        </p:txBody>
      </p:sp>
      <p:pic>
        <p:nvPicPr>
          <p:cNvPr id="5" name="Picture 4">
            <a:extLst>
              <a:ext uri="{FF2B5EF4-FFF2-40B4-BE49-F238E27FC236}">
                <a16:creationId xmlns:a16="http://schemas.microsoft.com/office/drawing/2014/main" id="{D2523851-4999-447C-95AA-E10474983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032" y="2438381"/>
            <a:ext cx="6280430" cy="3272198"/>
          </a:xfrm>
          <a:prstGeom prst="rect">
            <a:avLst/>
          </a:prstGeom>
        </p:spPr>
      </p:pic>
      <p:sp>
        <p:nvSpPr>
          <p:cNvPr id="4" name="Rectangle 3">
            <a:extLst>
              <a:ext uri="{FF2B5EF4-FFF2-40B4-BE49-F238E27FC236}">
                <a16:creationId xmlns:a16="http://schemas.microsoft.com/office/drawing/2014/main" id="{F1177530-ED25-4D6B-8D4C-D2C03D0FA54B}"/>
              </a:ext>
            </a:extLst>
          </p:cNvPr>
          <p:cNvSpPr/>
          <p:nvPr/>
        </p:nvSpPr>
        <p:spPr>
          <a:xfrm>
            <a:off x="7348210" y="4786442"/>
            <a:ext cx="3312702" cy="369332"/>
          </a:xfrm>
          <a:prstGeom prst="rect">
            <a:avLst/>
          </a:prstGeom>
        </p:spPr>
        <p:txBody>
          <a:bodyPr wrap="none">
            <a:spAutoFit/>
          </a:bodyPr>
          <a:lstStyle/>
          <a:p>
            <a:r>
              <a:rPr lang="en-US" dirty="0"/>
              <a:t>https://arxiv.org/abs/1809.02983</a:t>
            </a:r>
          </a:p>
        </p:txBody>
      </p:sp>
    </p:spTree>
    <p:extLst>
      <p:ext uri="{BB962C8B-B14F-4D97-AF65-F5344CB8AC3E}">
        <p14:creationId xmlns:p14="http://schemas.microsoft.com/office/powerpoint/2010/main" val="2680362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D5E331-67D6-4DDF-A17F-B2BDE06D035A}"/>
              </a:ext>
            </a:extLst>
          </p:cNvPr>
          <p:cNvGraphicFramePr>
            <a:graphicFrameLocks noGrp="1"/>
          </p:cNvGraphicFramePr>
          <p:nvPr>
            <p:extLst>
              <p:ext uri="{D42A27DB-BD31-4B8C-83A1-F6EECF244321}">
                <p14:modId xmlns:p14="http://schemas.microsoft.com/office/powerpoint/2010/main" val="4098939700"/>
              </p:ext>
            </p:extLst>
          </p:nvPr>
        </p:nvGraphicFramePr>
        <p:xfrm>
          <a:off x="367432" y="1257580"/>
          <a:ext cx="10929731" cy="1381760"/>
        </p:xfrm>
        <a:graphic>
          <a:graphicData uri="http://schemas.openxmlformats.org/drawingml/2006/table">
            <a:tbl>
              <a:tblPr firstRow="1" bandRow="1">
                <a:tableStyleId>{D7AC3CCA-C797-4891-BE02-D94E43425B78}</a:tableStyleId>
              </a:tblPr>
              <a:tblGrid>
                <a:gridCol w="1011236">
                  <a:extLst>
                    <a:ext uri="{9D8B030D-6E8A-4147-A177-3AD203B41FA5}">
                      <a16:colId xmlns:a16="http://schemas.microsoft.com/office/drawing/2014/main" val="2413152243"/>
                    </a:ext>
                  </a:extLst>
                </a:gridCol>
                <a:gridCol w="3290179">
                  <a:extLst>
                    <a:ext uri="{9D8B030D-6E8A-4147-A177-3AD203B41FA5}">
                      <a16:colId xmlns:a16="http://schemas.microsoft.com/office/drawing/2014/main" val="2629911714"/>
                    </a:ext>
                  </a:extLst>
                </a:gridCol>
                <a:gridCol w="609408">
                  <a:extLst>
                    <a:ext uri="{9D8B030D-6E8A-4147-A177-3AD203B41FA5}">
                      <a16:colId xmlns:a16="http://schemas.microsoft.com/office/drawing/2014/main" val="2907473764"/>
                    </a:ext>
                  </a:extLst>
                </a:gridCol>
                <a:gridCol w="1026696">
                  <a:extLst>
                    <a:ext uri="{9D8B030D-6E8A-4147-A177-3AD203B41FA5}">
                      <a16:colId xmlns:a16="http://schemas.microsoft.com/office/drawing/2014/main" val="845485480"/>
                    </a:ext>
                  </a:extLst>
                </a:gridCol>
                <a:gridCol w="1585762">
                  <a:extLst>
                    <a:ext uri="{9D8B030D-6E8A-4147-A177-3AD203B41FA5}">
                      <a16:colId xmlns:a16="http://schemas.microsoft.com/office/drawing/2014/main" val="3475466901"/>
                    </a:ext>
                  </a:extLst>
                </a:gridCol>
                <a:gridCol w="1703225">
                  <a:extLst>
                    <a:ext uri="{9D8B030D-6E8A-4147-A177-3AD203B41FA5}">
                      <a16:colId xmlns:a16="http://schemas.microsoft.com/office/drawing/2014/main" val="3373724960"/>
                    </a:ext>
                  </a:extLst>
                </a:gridCol>
                <a:gridCol w="1703225">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IOU</a:t>
                      </a:r>
                    </a:p>
                  </a:txBody>
                  <a:tcPr/>
                </a:tc>
                <a:extLst>
                  <a:ext uri="{0D108BD9-81ED-4DB2-BD59-A6C34878D82A}">
                    <a16:rowId xmlns:a16="http://schemas.microsoft.com/office/drawing/2014/main" val="366700398"/>
                  </a:ext>
                </a:extLst>
              </a:tr>
              <a:tr h="370840">
                <a:tc>
                  <a:txBody>
                    <a:bodyPr/>
                    <a:lstStyle/>
                    <a:p>
                      <a:pPr algn="ctr"/>
                      <a:r>
                        <a:rPr lang="en-US" dirty="0"/>
                        <a:t>Ade20k</a:t>
                      </a:r>
                    </a:p>
                  </a:txBody>
                  <a:tcPr/>
                </a:tc>
                <a:tc>
                  <a:txBody>
                    <a:bodyPr/>
                    <a:lstStyle/>
                    <a:p>
                      <a:pPr algn="ctr"/>
                      <a:r>
                        <a:rPr lang="en-US" dirty="0"/>
                        <a:t>ResNet50dilated-DANet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67.39</a:t>
                      </a:r>
                    </a:p>
                  </a:txBody>
                  <a:tcPr/>
                </a:tc>
                <a:tc>
                  <a:txBody>
                    <a:bodyPr/>
                    <a:lstStyle/>
                    <a:p>
                      <a:pPr algn="ctr"/>
                      <a:r>
                        <a:rPr lang="en-US" dirty="0"/>
                        <a:t>63.04</a:t>
                      </a:r>
                    </a:p>
                  </a:txBody>
                  <a:tcPr/>
                </a:tc>
                <a:tc>
                  <a:txBody>
                    <a:bodyPr/>
                    <a:lstStyle/>
                    <a:p>
                      <a:pPr algn="ctr"/>
                      <a:r>
                        <a:rPr lang="en-US" dirty="0"/>
                        <a:t>0.456</a:t>
                      </a:r>
                    </a:p>
                  </a:txBody>
                  <a:tcPr/>
                </a:tc>
                <a:extLst>
                  <a:ext uri="{0D108BD9-81ED-4DB2-BD59-A6C34878D82A}">
                    <a16:rowId xmlns:a16="http://schemas.microsoft.com/office/drawing/2014/main" val="272577725"/>
                  </a:ext>
                </a:extLst>
              </a:tr>
              <a:tr h="370840">
                <a:tc>
                  <a:txBody>
                    <a:bodyPr/>
                    <a:lstStyle/>
                    <a:p>
                      <a:pPr algn="ctr"/>
                      <a:r>
                        <a:rPr lang="en-US" dirty="0"/>
                        <a:t>Ade20k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ResNet50dilated-UperNet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68.30</a:t>
                      </a:r>
                    </a:p>
                  </a:txBody>
                  <a:tcPr/>
                </a:tc>
                <a:tc>
                  <a:txBody>
                    <a:bodyPr/>
                    <a:lstStyle/>
                    <a:p>
                      <a:pPr algn="ctr"/>
                      <a:r>
                        <a:rPr lang="en-US" dirty="0"/>
                        <a:t>63.52</a:t>
                      </a:r>
                    </a:p>
                  </a:txBody>
                  <a:tcPr/>
                </a:tc>
                <a:tc>
                  <a:txBody>
                    <a:bodyPr/>
                    <a:lstStyle/>
                    <a:p>
                      <a:pPr algn="ctr"/>
                      <a:r>
                        <a:rPr lang="en-US" dirty="0"/>
                        <a:t>0.439</a:t>
                      </a:r>
                    </a:p>
                  </a:txBody>
                  <a:tcPr/>
                </a:tc>
                <a:extLst>
                  <a:ext uri="{0D108BD9-81ED-4DB2-BD59-A6C34878D82A}">
                    <a16:rowId xmlns:a16="http://schemas.microsoft.com/office/drawing/2014/main" val="911171479"/>
                  </a:ext>
                </a:extLst>
              </a:tr>
            </a:tbl>
          </a:graphicData>
        </a:graphic>
      </p:graphicFrame>
      <p:sp>
        <p:nvSpPr>
          <p:cNvPr id="3" name="TextBox 2">
            <a:extLst>
              <a:ext uri="{FF2B5EF4-FFF2-40B4-BE49-F238E27FC236}">
                <a16:creationId xmlns:a16="http://schemas.microsoft.com/office/drawing/2014/main" id="{0A7CF000-D21A-468C-A60B-9BE39E1E47E4}"/>
              </a:ext>
            </a:extLst>
          </p:cNvPr>
          <p:cNvSpPr txBox="1"/>
          <p:nvPr/>
        </p:nvSpPr>
        <p:spPr>
          <a:xfrm>
            <a:off x="2003836" y="494059"/>
            <a:ext cx="7712765" cy="461665"/>
          </a:xfrm>
          <a:prstGeom prst="rect">
            <a:avLst/>
          </a:prstGeom>
          <a:noFill/>
        </p:spPr>
        <p:txBody>
          <a:bodyPr wrap="square" rtlCol="0">
            <a:spAutoFit/>
          </a:bodyPr>
          <a:lstStyle/>
          <a:p>
            <a:pPr algn="ctr"/>
            <a:r>
              <a:rPr lang="en-US" sz="2400" dirty="0" err="1"/>
              <a:t>UPerNet</a:t>
            </a:r>
            <a:r>
              <a:rPr lang="en-US" sz="2400" dirty="0"/>
              <a:t> vs DANet</a:t>
            </a:r>
          </a:p>
        </p:txBody>
      </p:sp>
      <p:sp>
        <p:nvSpPr>
          <p:cNvPr id="4" name="TextBox 3">
            <a:extLst>
              <a:ext uri="{FF2B5EF4-FFF2-40B4-BE49-F238E27FC236}">
                <a16:creationId xmlns:a16="http://schemas.microsoft.com/office/drawing/2014/main" id="{BDA39239-7F7D-45A6-9B43-B3EE4E61AC6E}"/>
              </a:ext>
            </a:extLst>
          </p:cNvPr>
          <p:cNvSpPr txBox="1"/>
          <p:nvPr/>
        </p:nvSpPr>
        <p:spPr>
          <a:xfrm>
            <a:off x="889682" y="3014135"/>
            <a:ext cx="9941075" cy="1754326"/>
          </a:xfrm>
          <a:prstGeom prst="rect">
            <a:avLst/>
          </a:prstGeom>
          <a:noFill/>
        </p:spPr>
        <p:txBody>
          <a:bodyPr wrap="square" rtlCol="0">
            <a:spAutoFit/>
          </a:bodyPr>
          <a:lstStyle/>
          <a:p>
            <a:r>
              <a:rPr lang="en-US" dirty="0"/>
              <a:t>Before we go into the details, do we have to know that the models are </a:t>
            </a:r>
            <a:r>
              <a:rPr lang="en-US" b="1" dirty="0"/>
              <a:t>poorly trained </a:t>
            </a:r>
            <a:r>
              <a:rPr lang="en-US" dirty="0"/>
              <a:t>due to limited computational resource:</a:t>
            </a:r>
          </a:p>
          <a:p>
            <a:pPr marL="285750" indent="-285750">
              <a:buFont typeface="Arial" panose="020B0604020202020204" pitchFamily="34" charset="0"/>
              <a:buChar char="•"/>
            </a:pPr>
            <a:r>
              <a:rPr lang="en-US" dirty="0"/>
              <a:t>It is  suggested by some similar studies that the training epoch should be </a:t>
            </a:r>
            <a:r>
              <a:rPr lang="en-US" b="1" dirty="0"/>
              <a:t>40</a:t>
            </a:r>
            <a:r>
              <a:rPr lang="en-US" dirty="0"/>
              <a:t> with at least </a:t>
            </a:r>
            <a:r>
              <a:rPr lang="en-US" b="1" dirty="0"/>
              <a:t>4 </a:t>
            </a:r>
            <a:r>
              <a:rPr lang="en-US" dirty="0"/>
              <a:t>gpus.</a:t>
            </a:r>
          </a:p>
          <a:p>
            <a:pPr marL="285750" indent="-285750">
              <a:buFont typeface="Arial" panose="020B0604020202020204" pitchFamily="34" charset="0"/>
              <a:buChar char="•"/>
            </a:pPr>
            <a:r>
              <a:rPr lang="en-US" dirty="0"/>
              <a:t>The averaging IOU is low because some classes are poorly trained. IOU for those class is nearly 0, which makes the overall averaging IOU low.</a:t>
            </a:r>
          </a:p>
          <a:p>
            <a:pPr marL="285750" indent="-285750">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B0726B22-C24A-4A42-ADB6-52750E7EC46C}"/>
              </a:ext>
            </a:extLst>
          </p:cNvPr>
          <p:cNvGraphicFramePr>
            <a:graphicFrameLocks noGrp="1"/>
          </p:cNvGraphicFramePr>
          <p:nvPr>
            <p:extLst>
              <p:ext uri="{D42A27DB-BD31-4B8C-83A1-F6EECF244321}">
                <p14:modId xmlns:p14="http://schemas.microsoft.com/office/powerpoint/2010/main" val="1344119686"/>
              </p:ext>
            </p:extLst>
          </p:nvPr>
        </p:nvGraphicFramePr>
        <p:xfrm>
          <a:off x="367432" y="5127268"/>
          <a:ext cx="11290099" cy="1005840"/>
        </p:xfrm>
        <a:graphic>
          <a:graphicData uri="http://schemas.openxmlformats.org/drawingml/2006/table">
            <a:tbl>
              <a:tblPr firstRow="1" bandRow="1">
                <a:tableStyleId>{D7AC3CCA-C797-4891-BE02-D94E43425B78}</a:tableStyleId>
              </a:tblPr>
              <a:tblGrid>
                <a:gridCol w="1098534">
                  <a:extLst>
                    <a:ext uri="{9D8B030D-6E8A-4147-A177-3AD203B41FA5}">
                      <a16:colId xmlns:a16="http://schemas.microsoft.com/office/drawing/2014/main" val="2413152243"/>
                    </a:ext>
                  </a:extLst>
                </a:gridCol>
                <a:gridCol w="3790765">
                  <a:extLst>
                    <a:ext uri="{9D8B030D-6E8A-4147-A177-3AD203B41FA5}">
                      <a16:colId xmlns:a16="http://schemas.microsoft.com/office/drawing/2014/main" val="2629911714"/>
                    </a:ext>
                  </a:extLst>
                </a:gridCol>
                <a:gridCol w="674703">
                  <a:extLst>
                    <a:ext uri="{9D8B030D-6E8A-4147-A177-3AD203B41FA5}">
                      <a16:colId xmlns:a16="http://schemas.microsoft.com/office/drawing/2014/main" val="2907473764"/>
                    </a:ext>
                  </a:extLst>
                </a:gridCol>
                <a:gridCol w="834501">
                  <a:extLst>
                    <a:ext uri="{9D8B030D-6E8A-4147-A177-3AD203B41FA5}">
                      <a16:colId xmlns:a16="http://schemas.microsoft.com/office/drawing/2014/main" val="845485480"/>
                    </a:ext>
                  </a:extLst>
                </a:gridCol>
                <a:gridCol w="1124778">
                  <a:extLst>
                    <a:ext uri="{9D8B030D-6E8A-4147-A177-3AD203B41FA5}">
                      <a16:colId xmlns:a16="http://schemas.microsoft.com/office/drawing/2014/main" val="3475466901"/>
                    </a:ext>
                  </a:extLst>
                </a:gridCol>
                <a:gridCol w="1716268">
                  <a:extLst>
                    <a:ext uri="{9D8B030D-6E8A-4147-A177-3AD203B41FA5}">
                      <a16:colId xmlns:a16="http://schemas.microsoft.com/office/drawing/2014/main" val="3373724960"/>
                    </a:ext>
                  </a:extLst>
                </a:gridCol>
                <a:gridCol w="2050550">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averaging IOU</a:t>
                      </a:r>
                    </a:p>
                  </a:txBody>
                  <a:tcPr/>
                </a:tc>
                <a:extLst>
                  <a:ext uri="{0D108BD9-81ED-4DB2-BD59-A6C34878D82A}">
                    <a16:rowId xmlns:a16="http://schemas.microsoft.com/office/drawing/2014/main" val="366700398"/>
                  </a:ext>
                </a:extLst>
              </a:tr>
              <a:tr h="297706">
                <a:tc>
                  <a:txBody>
                    <a:bodyPr/>
                    <a:lstStyle/>
                    <a:p>
                      <a:pPr algn="ctr"/>
                      <a:r>
                        <a:rPr lang="en-US" dirty="0"/>
                        <a:t>Ade20k</a:t>
                      </a:r>
                    </a:p>
                  </a:txBody>
                  <a:tcPr/>
                </a:tc>
                <a:tc>
                  <a:txBody>
                    <a:bodyPr/>
                    <a:lstStyle/>
                    <a:p>
                      <a:pPr algn="ctr"/>
                      <a:r>
                        <a:rPr lang="en-US" dirty="0"/>
                        <a:t>ResNet50dilated-DANet </a:t>
                      </a:r>
                      <a:r>
                        <a:rPr lang="en-US" b="1" dirty="0">
                          <a:solidFill>
                            <a:srgbClr val="FF0000"/>
                          </a:solidFill>
                        </a:rPr>
                        <a:t>with 4-gpu</a:t>
                      </a:r>
                    </a:p>
                  </a:txBody>
                  <a:tcPr/>
                </a:tc>
                <a:tc>
                  <a:txBody>
                    <a:bodyPr/>
                    <a:lstStyle/>
                    <a:p>
                      <a:pPr algn="ctr"/>
                      <a:r>
                        <a:rPr lang="en-US" dirty="0"/>
                        <a:t>0.02</a:t>
                      </a:r>
                    </a:p>
                  </a:txBody>
                  <a:tcPr/>
                </a:tc>
                <a:tc>
                  <a:txBody>
                    <a:bodyPr/>
                    <a:lstStyle/>
                    <a:p>
                      <a:pPr algn="ctr"/>
                      <a:r>
                        <a:rPr lang="en-US" b="1" dirty="0">
                          <a:solidFill>
                            <a:srgbClr val="FF0000"/>
                          </a:solidFill>
                        </a:rPr>
                        <a:t>10</a:t>
                      </a:r>
                    </a:p>
                  </a:txBody>
                  <a:tcPr/>
                </a:tc>
                <a:tc>
                  <a:txBody>
                    <a:bodyPr/>
                    <a:lstStyle/>
                    <a:p>
                      <a:pPr algn="ctr"/>
                      <a:r>
                        <a:rPr lang="en-US" dirty="0"/>
                        <a:t>82.32</a:t>
                      </a:r>
                    </a:p>
                  </a:txBody>
                  <a:tcPr/>
                </a:tc>
                <a:tc>
                  <a:txBody>
                    <a:bodyPr/>
                    <a:lstStyle/>
                    <a:p>
                      <a:pPr algn="ctr"/>
                      <a:r>
                        <a:rPr lang="en-US" dirty="0"/>
                        <a:t>72.44</a:t>
                      </a:r>
                    </a:p>
                  </a:txBody>
                  <a:tcPr/>
                </a:tc>
                <a:tc>
                  <a:txBody>
                    <a:bodyPr/>
                    <a:lstStyle/>
                    <a:p>
                      <a:pPr algn="ctr"/>
                      <a:r>
                        <a:rPr lang="en-US" dirty="0"/>
                        <a:t>0.587</a:t>
                      </a:r>
                    </a:p>
                  </a:txBody>
                  <a:tcPr/>
                </a:tc>
                <a:extLst>
                  <a:ext uri="{0D108BD9-81ED-4DB2-BD59-A6C34878D82A}">
                    <a16:rowId xmlns:a16="http://schemas.microsoft.com/office/drawing/2014/main" val="272577725"/>
                  </a:ext>
                </a:extLst>
              </a:tr>
            </a:tbl>
          </a:graphicData>
        </a:graphic>
      </p:graphicFrame>
      <p:sp>
        <p:nvSpPr>
          <p:cNvPr id="7" name="TextBox 6">
            <a:extLst>
              <a:ext uri="{FF2B5EF4-FFF2-40B4-BE49-F238E27FC236}">
                <a16:creationId xmlns:a16="http://schemas.microsoft.com/office/drawing/2014/main" id="{B44C4B58-B91E-43AE-8AF8-73155186C7C3}"/>
              </a:ext>
            </a:extLst>
          </p:cNvPr>
          <p:cNvSpPr txBox="1"/>
          <p:nvPr/>
        </p:nvSpPr>
        <p:spPr>
          <a:xfrm>
            <a:off x="367432" y="4669654"/>
            <a:ext cx="3220679" cy="369332"/>
          </a:xfrm>
          <a:prstGeom prst="rect">
            <a:avLst/>
          </a:prstGeom>
          <a:noFill/>
        </p:spPr>
        <p:txBody>
          <a:bodyPr wrap="square" rtlCol="0">
            <a:spAutoFit/>
          </a:bodyPr>
          <a:lstStyle/>
          <a:p>
            <a:r>
              <a:rPr lang="en-US" dirty="0"/>
              <a:t>One experiment with 4 gpus:</a:t>
            </a:r>
          </a:p>
        </p:txBody>
      </p:sp>
    </p:spTree>
    <p:extLst>
      <p:ext uri="{BB962C8B-B14F-4D97-AF65-F5344CB8AC3E}">
        <p14:creationId xmlns:p14="http://schemas.microsoft.com/office/powerpoint/2010/main" val="172813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805166-210E-4BD6-8964-E42EF0D5D5DE}"/>
              </a:ext>
            </a:extLst>
          </p:cNvPr>
          <p:cNvSpPr txBox="1"/>
          <p:nvPr/>
        </p:nvSpPr>
        <p:spPr>
          <a:xfrm>
            <a:off x="2500983" y="203085"/>
            <a:ext cx="7712765" cy="461665"/>
          </a:xfrm>
          <a:prstGeom prst="rect">
            <a:avLst/>
          </a:prstGeom>
          <a:noFill/>
        </p:spPr>
        <p:txBody>
          <a:bodyPr wrap="square" rtlCol="0">
            <a:spAutoFit/>
          </a:bodyPr>
          <a:lstStyle/>
          <a:p>
            <a:pPr algn="ctr"/>
            <a:r>
              <a:rPr lang="en-US" sz="2400" dirty="0" err="1"/>
              <a:t>UPerNet</a:t>
            </a:r>
            <a:r>
              <a:rPr lang="en-US" sz="2400" dirty="0"/>
              <a:t> vs DANet</a:t>
            </a:r>
          </a:p>
        </p:txBody>
      </p:sp>
      <p:pic>
        <p:nvPicPr>
          <p:cNvPr id="4" name="Picture 3">
            <a:extLst>
              <a:ext uri="{FF2B5EF4-FFF2-40B4-BE49-F238E27FC236}">
                <a16:creationId xmlns:a16="http://schemas.microsoft.com/office/drawing/2014/main" id="{EAFFBA50-2013-467A-BD01-DC8AC1A49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421" y="1146823"/>
            <a:ext cx="6525092" cy="2175031"/>
          </a:xfrm>
          <a:prstGeom prst="rect">
            <a:avLst/>
          </a:prstGeom>
        </p:spPr>
      </p:pic>
      <p:pic>
        <p:nvPicPr>
          <p:cNvPr id="6" name="Picture 5">
            <a:extLst>
              <a:ext uri="{FF2B5EF4-FFF2-40B4-BE49-F238E27FC236}">
                <a16:creationId xmlns:a16="http://schemas.microsoft.com/office/drawing/2014/main" id="{9C9C3E97-2D7B-4EB5-8C18-663ECBD25784}"/>
              </a:ext>
            </a:extLst>
          </p:cNvPr>
          <p:cNvPicPr>
            <a:picLocks noChangeAspect="1"/>
          </p:cNvPicPr>
          <p:nvPr/>
        </p:nvPicPr>
        <p:blipFill rotWithShape="1">
          <a:blip r:embed="rId3">
            <a:extLst>
              <a:ext uri="{28A0092B-C50C-407E-A947-70E740481C1C}">
                <a14:useLocalDpi xmlns:a14="http://schemas.microsoft.com/office/drawing/2010/main" val="0"/>
              </a:ext>
            </a:extLst>
          </a:blip>
          <a:srcRect l="66667"/>
          <a:stretch/>
        </p:blipFill>
        <p:spPr>
          <a:xfrm>
            <a:off x="8794513" y="1146824"/>
            <a:ext cx="2175033" cy="2175030"/>
          </a:xfrm>
          <a:prstGeom prst="rect">
            <a:avLst/>
          </a:prstGeom>
        </p:spPr>
      </p:pic>
      <p:sp>
        <p:nvSpPr>
          <p:cNvPr id="11" name="TextBox 10">
            <a:extLst>
              <a:ext uri="{FF2B5EF4-FFF2-40B4-BE49-F238E27FC236}">
                <a16:creationId xmlns:a16="http://schemas.microsoft.com/office/drawing/2014/main" id="{7A4AD635-8D60-4B63-A341-4C530EC68955}"/>
              </a:ext>
            </a:extLst>
          </p:cNvPr>
          <p:cNvSpPr txBox="1"/>
          <p:nvPr/>
        </p:nvSpPr>
        <p:spPr>
          <a:xfrm>
            <a:off x="2641538" y="5493378"/>
            <a:ext cx="7075061"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UPerNet</a:t>
            </a:r>
            <a:r>
              <a:rPr lang="en-US" dirty="0"/>
              <a:t> can better capture detailed features compared to </a:t>
            </a:r>
            <a:r>
              <a:rPr lang="en-US" dirty="0" err="1"/>
              <a:t>DANet</a:t>
            </a:r>
            <a:endParaRPr lang="en-US" dirty="0"/>
          </a:p>
          <a:p>
            <a:pPr marL="285750" indent="-285750">
              <a:buFont typeface="Arial" panose="020B0604020202020204" pitchFamily="34" charset="0"/>
              <a:buChar char="•"/>
            </a:pPr>
            <a:r>
              <a:rPr lang="en-US" dirty="0" err="1"/>
              <a:t>DANet</a:t>
            </a:r>
            <a:r>
              <a:rPr lang="en-US" dirty="0"/>
              <a:t> is more likely to classify similar pixels into the same category and avoid deceived by details due to attention module.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C8688D94-7D24-46CF-B69E-2DC21789EA80}"/>
              </a:ext>
            </a:extLst>
          </p:cNvPr>
          <p:cNvSpPr txBox="1"/>
          <p:nvPr/>
        </p:nvSpPr>
        <p:spPr>
          <a:xfrm>
            <a:off x="2737282" y="716226"/>
            <a:ext cx="9454718" cy="369332"/>
          </a:xfrm>
          <a:prstGeom prst="rect">
            <a:avLst/>
          </a:prstGeom>
          <a:noFill/>
        </p:spPr>
        <p:txBody>
          <a:bodyPr wrap="square" rtlCol="0">
            <a:spAutoFit/>
          </a:bodyPr>
          <a:lstStyle/>
          <a:p>
            <a:r>
              <a:rPr lang="en-US" dirty="0"/>
              <a:t>Image                               Ground Truth	                </a:t>
            </a:r>
            <a:r>
              <a:rPr lang="en-US" dirty="0" err="1"/>
              <a:t>DANet</a:t>
            </a:r>
            <a:r>
              <a:rPr lang="en-US" dirty="0"/>
              <a:t>                           </a:t>
            </a:r>
            <a:r>
              <a:rPr lang="en-US" dirty="0" err="1"/>
              <a:t>UPerNet</a:t>
            </a:r>
            <a:endParaRPr lang="en-US" dirty="0"/>
          </a:p>
        </p:txBody>
      </p:sp>
      <p:pic>
        <p:nvPicPr>
          <p:cNvPr id="10" name="Picture 9">
            <a:extLst>
              <a:ext uri="{FF2B5EF4-FFF2-40B4-BE49-F238E27FC236}">
                <a16:creationId xmlns:a16="http://schemas.microsoft.com/office/drawing/2014/main" id="{6B589ADF-0B94-4F5F-8A13-540A5C7D2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9421" y="3442932"/>
            <a:ext cx="6525092" cy="1814304"/>
          </a:xfrm>
          <a:prstGeom prst="rect">
            <a:avLst/>
          </a:prstGeom>
        </p:spPr>
      </p:pic>
      <p:pic>
        <p:nvPicPr>
          <p:cNvPr id="12" name="Picture 11">
            <a:extLst>
              <a:ext uri="{FF2B5EF4-FFF2-40B4-BE49-F238E27FC236}">
                <a16:creationId xmlns:a16="http://schemas.microsoft.com/office/drawing/2014/main" id="{5EA25C1E-6B0F-4015-AE36-56D2D6D64FFA}"/>
              </a:ext>
            </a:extLst>
          </p:cNvPr>
          <p:cNvPicPr>
            <a:picLocks noChangeAspect="1"/>
          </p:cNvPicPr>
          <p:nvPr/>
        </p:nvPicPr>
        <p:blipFill rotWithShape="1">
          <a:blip r:embed="rId5">
            <a:extLst>
              <a:ext uri="{28A0092B-C50C-407E-A947-70E740481C1C}">
                <a14:useLocalDpi xmlns:a14="http://schemas.microsoft.com/office/drawing/2010/main" val="0"/>
              </a:ext>
            </a:extLst>
          </a:blip>
          <a:srcRect l="66712"/>
          <a:stretch/>
        </p:blipFill>
        <p:spPr>
          <a:xfrm>
            <a:off x="8794513" y="3442932"/>
            <a:ext cx="2175033" cy="1814304"/>
          </a:xfrm>
          <a:prstGeom prst="rect">
            <a:avLst/>
          </a:prstGeom>
        </p:spPr>
      </p:pic>
      <p:sp>
        <p:nvSpPr>
          <p:cNvPr id="3" name="TextBox 2">
            <a:extLst>
              <a:ext uri="{FF2B5EF4-FFF2-40B4-BE49-F238E27FC236}">
                <a16:creationId xmlns:a16="http://schemas.microsoft.com/office/drawing/2014/main" id="{E5FFA0CA-9F5D-44EC-9E6A-BC5C26DC72A4}"/>
              </a:ext>
            </a:extLst>
          </p:cNvPr>
          <p:cNvSpPr txBox="1"/>
          <p:nvPr/>
        </p:nvSpPr>
        <p:spPr>
          <a:xfrm>
            <a:off x="459310" y="1986379"/>
            <a:ext cx="1810111" cy="369332"/>
          </a:xfrm>
          <a:prstGeom prst="rect">
            <a:avLst/>
          </a:prstGeom>
          <a:noFill/>
        </p:spPr>
        <p:txBody>
          <a:bodyPr wrap="none" rtlCol="0">
            <a:spAutoFit/>
          </a:bodyPr>
          <a:lstStyle/>
          <a:p>
            <a:r>
              <a:rPr lang="en-US" dirty="0" err="1"/>
              <a:t>UPerNet</a:t>
            </a:r>
            <a:r>
              <a:rPr lang="en-US" dirty="0"/>
              <a:t> is better</a:t>
            </a:r>
          </a:p>
        </p:txBody>
      </p:sp>
      <p:sp>
        <p:nvSpPr>
          <p:cNvPr id="14" name="TextBox 13">
            <a:extLst>
              <a:ext uri="{FF2B5EF4-FFF2-40B4-BE49-F238E27FC236}">
                <a16:creationId xmlns:a16="http://schemas.microsoft.com/office/drawing/2014/main" id="{11607CC5-4299-4E3A-B1C0-830DB640ED9F}"/>
              </a:ext>
            </a:extLst>
          </p:cNvPr>
          <p:cNvSpPr txBox="1"/>
          <p:nvPr/>
        </p:nvSpPr>
        <p:spPr>
          <a:xfrm>
            <a:off x="428282" y="4039744"/>
            <a:ext cx="1625381" cy="369332"/>
          </a:xfrm>
          <a:prstGeom prst="rect">
            <a:avLst/>
          </a:prstGeom>
          <a:noFill/>
        </p:spPr>
        <p:txBody>
          <a:bodyPr wrap="none" rtlCol="0">
            <a:spAutoFit/>
          </a:bodyPr>
          <a:lstStyle/>
          <a:p>
            <a:r>
              <a:rPr lang="en-US" dirty="0" err="1"/>
              <a:t>DANet</a:t>
            </a:r>
            <a:r>
              <a:rPr lang="en-US" dirty="0"/>
              <a:t> is better</a:t>
            </a:r>
          </a:p>
        </p:txBody>
      </p:sp>
    </p:spTree>
    <p:extLst>
      <p:ext uri="{BB962C8B-B14F-4D97-AF65-F5344CB8AC3E}">
        <p14:creationId xmlns:p14="http://schemas.microsoft.com/office/powerpoint/2010/main" val="2842975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A1FDE-9709-4F7E-8CA3-BD08E63B843B}"/>
              </a:ext>
            </a:extLst>
          </p:cNvPr>
          <p:cNvSpPr txBox="1"/>
          <p:nvPr/>
        </p:nvSpPr>
        <p:spPr>
          <a:xfrm>
            <a:off x="515724" y="263558"/>
            <a:ext cx="11135115" cy="461665"/>
          </a:xfrm>
          <a:prstGeom prst="rect">
            <a:avLst/>
          </a:prstGeom>
          <a:noFill/>
        </p:spPr>
        <p:txBody>
          <a:bodyPr wrap="square" rtlCol="0">
            <a:spAutoFit/>
          </a:bodyPr>
          <a:lstStyle/>
          <a:p>
            <a:pPr algn="ctr"/>
            <a:r>
              <a:rPr lang="en-US" sz="2400" dirty="0"/>
              <a:t>Ablation study for DANet: are attention modules effective with limited training epochs?</a:t>
            </a:r>
          </a:p>
        </p:txBody>
      </p:sp>
      <p:graphicFrame>
        <p:nvGraphicFramePr>
          <p:cNvPr id="5" name="Table 4">
            <a:extLst>
              <a:ext uri="{FF2B5EF4-FFF2-40B4-BE49-F238E27FC236}">
                <a16:creationId xmlns:a16="http://schemas.microsoft.com/office/drawing/2014/main" id="{FFB8E530-9AA0-481B-B613-52618A55E399}"/>
              </a:ext>
            </a:extLst>
          </p:cNvPr>
          <p:cNvGraphicFramePr>
            <a:graphicFrameLocks noGrp="1"/>
          </p:cNvGraphicFramePr>
          <p:nvPr>
            <p:extLst>
              <p:ext uri="{D42A27DB-BD31-4B8C-83A1-F6EECF244321}">
                <p14:modId xmlns:p14="http://schemas.microsoft.com/office/powerpoint/2010/main" val="2661671824"/>
              </p:ext>
            </p:extLst>
          </p:nvPr>
        </p:nvGraphicFramePr>
        <p:xfrm>
          <a:off x="631134" y="992289"/>
          <a:ext cx="10929731" cy="1651000"/>
        </p:xfrm>
        <a:graphic>
          <a:graphicData uri="http://schemas.openxmlformats.org/drawingml/2006/table">
            <a:tbl>
              <a:tblPr firstRow="1" bandRow="1">
                <a:tableStyleId>{D7AC3CCA-C797-4891-BE02-D94E43425B78}</a:tableStyleId>
              </a:tblPr>
              <a:tblGrid>
                <a:gridCol w="1011236">
                  <a:extLst>
                    <a:ext uri="{9D8B030D-6E8A-4147-A177-3AD203B41FA5}">
                      <a16:colId xmlns:a16="http://schemas.microsoft.com/office/drawing/2014/main" val="2413152243"/>
                    </a:ext>
                  </a:extLst>
                </a:gridCol>
                <a:gridCol w="3290179">
                  <a:extLst>
                    <a:ext uri="{9D8B030D-6E8A-4147-A177-3AD203B41FA5}">
                      <a16:colId xmlns:a16="http://schemas.microsoft.com/office/drawing/2014/main" val="2629911714"/>
                    </a:ext>
                  </a:extLst>
                </a:gridCol>
                <a:gridCol w="609408">
                  <a:extLst>
                    <a:ext uri="{9D8B030D-6E8A-4147-A177-3AD203B41FA5}">
                      <a16:colId xmlns:a16="http://schemas.microsoft.com/office/drawing/2014/main" val="2907473764"/>
                    </a:ext>
                  </a:extLst>
                </a:gridCol>
                <a:gridCol w="1026696">
                  <a:extLst>
                    <a:ext uri="{9D8B030D-6E8A-4147-A177-3AD203B41FA5}">
                      <a16:colId xmlns:a16="http://schemas.microsoft.com/office/drawing/2014/main" val="845485480"/>
                    </a:ext>
                  </a:extLst>
                </a:gridCol>
                <a:gridCol w="1585762">
                  <a:extLst>
                    <a:ext uri="{9D8B030D-6E8A-4147-A177-3AD203B41FA5}">
                      <a16:colId xmlns:a16="http://schemas.microsoft.com/office/drawing/2014/main" val="3475466901"/>
                    </a:ext>
                  </a:extLst>
                </a:gridCol>
                <a:gridCol w="1703225">
                  <a:extLst>
                    <a:ext uri="{9D8B030D-6E8A-4147-A177-3AD203B41FA5}">
                      <a16:colId xmlns:a16="http://schemas.microsoft.com/office/drawing/2014/main" val="3373724960"/>
                    </a:ext>
                  </a:extLst>
                </a:gridCol>
                <a:gridCol w="1703225">
                  <a:extLst>
                    <a:ext uri="{9D8B030D-6E8A-4147-A177-3AD203B41FA5}">
                      <a16:colId xmlns:a16="http://schemas.microsoft.com/office/drawing/2014/main" val="3674030271"/>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IOU</a:t>
                      </a:r>
                    </a:p>
                  </a:txBody>
                  <a:tcPr/>
                </a:tc>
                <a:extLst>
                  <a:ext uri="{0D108BD9-81ED-4DB2-BD59-A6C34878D82A}">
                    <a16:rowId xmlns:a16="http://schemas.microsoft.com/office/drawing/2014/main" val="366700398"/>
                  </a:ext>
                </a:extLst>
              </a:tr>
              <a:tr h="370840">
                <a:tc>
                  <a:txBody>
                    <a:bodyPr/>
                    <a:lstStyle/>
                    <a:p>
                      <a:pPr algn="ctr"/>
                      <a:r>
                        <a:rPr lang="en-US" dirty="0"/>
                        <a:t>Ade20k</a:t>
                      </a:r>
                    </a:p>
                  </a:txBody>
                  <a:tcPr/>
                </a:tc>
                <a:tc>
                  <a:txBody>
                    <a:bodyPr/>
                    <a:lstStyle/>
                    <a:p>
                      <a:pPr algn="ctr"/>
                      <a:r>
                        <a:rPr lang="en-US" dirty="0"/>
                        <a:t>ResNet50dilated-DANet</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67.39</a:t>
                      </a:r>
                    </a:p>
                  </a:txBody>
                  <a:tcPr/>
                </a:tc>
                <a:tc>
                  <a:txBody>
                    <a:bodyPr/>
                    <a:lstStyle/>
                    <a:p>
                      <a:pPr algn="ctr"/>
                      <a:r>
                        <a:rPr lang="en-US" dirty="0"/>
                        <a:t>63.04</a:t>
                      </a:r>
                    </a:p>
                  </a:txBody>
                  <a:tcPr/>
                </a:tc>
                <a:tc>
                  <a:txBody>
                    <a:bodyPr/>
                    <a:lstStyle/>
                    <a:p>
                      <a:pPr algn="ctr"/>
                      <a:r>
                        <a:rPr lang="en-US" dirty="0"/>
                        <a:t>0.456</a:t>
                      </a:r>
                    </a:p>
                  </a:txBody>
                  <a:tcPr/>
                </a:tc>
                <a:extLst>
                  <a:ext uri="{0D108BD9-81ED-4DB2-BD59-A6C34878D82A}">
                    <a16:rowId xmlns:a16="http://schemas.microsoft.com/office/drawing/2014/main" val="272577725"/>
                  </a:ext>
                </a:extLst>
              </a:tr>
              <a:tr h="370840">
                <a:tc>
                  <a:txBody>
                    <a:bodyPr/>
                    <a:lstStyle/>
                    <a:p>
                      <a:pPr algn="ctr"/>
                      <a:r>
                        <a:rPr lang="en-US" dirty="0"/>
                        <a:t>Ade20k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ResNet50dilated-DANet w/o attention modules </a:t>
                      </a:r>
                    </a:p>
                  </a:txBody>
                  <a:tcPr/>
                </a:tc>
                <a:tc>
                  <a:txBody>
                    <a:bodyPr/>
                    <a:lstStyle/>
                    <a:p>
                      <a:pPr algn="ctr"/>
                      <a:r>
                        <a:rPr lang="en-US" dirty="0"/>
                        <a:t>0.02</a:t>
                      </a:r>
                    </a:p>
                  </a:txBody>
                  <a:tcPr/>
                </a:tc>
                <a:tc>
                  <a:txBody>
                    <a:bodyPr/>
                    <a:lstStyle/>
                    <a:p>
                      <a:pPr algn="ctr"/>
                      <a:r>
                        <a:rPr lang="en-US" dirty="0"/>
                        <a:t>20</a:t>
                      </a:r>
                    </a:p>
                  </a:txBody>
                  <a:tcPr/>
                </a:tc>
                <a:tc>
                  <a:txBody>
                    <a:bodyPr/>
                    <a:lstStyle/>
                    <a:p>
                      <a:pPr algn="ctr"/>
                      <a:r>
                        <a:rPr lang="en-US" dirty="0"/>
                        <a:t>68.68</a:t>
                      </a:r>
                    </a:p>
                  </a:txBody>
                  <a:tcPr/>
                </a:tc>
                <a:tc>
                  <a:txBody>
                    <a:bodyPr/>
                    <a:lstStyle/>
                    <a:p>
                      <a:pPr algn="ctr"/>
                      <a:r>
                        <a:rPr lang="en-US" dirty="0"/>
                        <a:t>58.30</a:t>
                      </a:r>
                    </a:p>
                  </a:txBody>
                  <a:tcPr/>
                </a:tc>
                <a:tc>
                  <a:txBody>
                    <a:bodyPr/>
                    <a:lstStyle/>
                    <a:p>
                      <a:pPr algn="ctr"/>
                      <a:r>
                        <a:rPr lang="en-US" dirty="0"/>
                        <a:t>0.405</a:t>
                      </a:r>
                    </a:p>
                  </a:txBody>
                  <a:tcPr/>
                </a:tc>
                <a:extLst>
                  <a:ext uri="{0D108BD9-81ED-4DB2-BD59-A6C34878D82A}">
                    <a16:rowId xmlns:a16="http://schemas.microsoft.com/office/drawing/2014/main" val="911171479"/>
                  </a:ext>
                </a:extLst>
              </a:tr>
            </a:tbl>
          </a:graphicData>
        </a:graphic>
      </p:graphicFrame>
      <p:pic>
        <p:nvPicPr>
          <p:cNvPr id="6" name="Picture 5">
            <a:extLst>
              <a:ext uri="{FF2B5EF4-FFF2-40B4-BE49-F238E27FC236}">
                <a16:creationId xmlns:a16="http://schemas.microsoft.com/office/drawing/2014/main" id="{32DA7672-D221-4B30-ACE7-B6F17C154CE9}"/>
              </a:ext>
            </a:extLst>
          </p:cNvPr>
          <p:cNvPicPr>
            <a:picLocks noChangeAspect="1"/>
          </p:cNvPicPr>
          <p:nvPr/>
        </p:nvPicPr>
        <p:blipFill rotWithShape="1">
          <a:blip r:embed="rId3"/>
          <a:srcRect r="321" b="849"/>
          <a:stretch/>
        </p:blipFill>
        <p:spPr>
          <a:xfrm>
            <a:off x="515724" y="3888890"/>
            <a:ext cx="4482404" cy="1764796"/>
          </a:xfrm>
          <a:prstGeom prst="rect">
            <a:avLst/>
          </a:prstGeom>
        </p:spPr>
      </p:pic>
      <p:pic>
        <p:nvPicPr>
          <p:cNvPr id="10" name="Picture 9">
            <a:extLst>
              <a:ext uri="{FF2B5EF4-FFF2-40B4-BE49-F238E27FC236}">
                <a16:creationId xmlns:a16="http://schemas.microsoft.com/office/drawing/2014/main" id="{41C777A4-B1E0-4C69-9ECA-5A38B1280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9616" y="3013343"/>
            <a:ext cx="2202409" cy="1651000"/>
          </a:xfrm>
          <a:prstGeom prst="rect">
            <a:avLst/>
          </a:prstGeom>
        </p:spPr>
      </p:pic>
      <p:pic>
        <p:nvPicPr>
          <p:cNvPr id="12" name="Picture 11">
            <a:extLst>
              <a:ext uri="{FF2B5EF4-FFF2-40B4-BE49-F238E27FC236}">
                <a16:creationId xmlns:a16="http://schemas.microsoft.com/office/drawing/2014/main" id="{5AA30AB0-6E82-4C69-8B15-AF44D0020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5147" y="4836740"/>
            <a:ext cx="2202409" cy="1651000"/>
          </a:xfrm>
          <a:prstGeom prst="rect">
            <a:avLst/>
          </a:prstGeom>
        </p:spPr>
      </p:pic>
      <p:sp>
        <p:nvSpPr>
          <p:cNvPr id="13" name="Star: 5 Points 12">
            <a:extLst>
              <a:ext uri="{FF2B5EF4-FFF2-40B4-BE49-F238E27FC236}">
                <a16:creationId xmlns:a16="http://schemas.microsoft.com/office/drawing/2014/main" id="{D02B6FD1-2E44-4A4D-8739-E20D7C026B02}"/>
              </a:ext>
            </a:extLst>
          </p:cNvPr>
          <p:cNvSpPr/>
          <p:nvPr/>
        </p:nvSpPr>
        <p:spPr>
          <a:xfrm>
            <a:off x="1038687" y="4846378"/>
            <a:ext cx="314231" cy="31423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AA2364B-B10F-4A67-94B6-975F64AE0131}"/>
              </a:ext>
            </a:extLst>
          </p:cNvPr>
          <p:cNvCxnSpPr>
            <a:cxnSpLocks/>
          </p:cNvCxnSpPr>
          <p:nvPr/>
        </p:nvCxnSpPr>
        <p:spPr>
          <a:xfrm flipV="1">
            <a:off x="1195802" y="2714326"/>
            <a:ext cx="0" cy="2040579"/>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D72DBF-2830-4161-A4A5-96C18030E16E}"/>
              </a:ext>
            </a:extLst>
          </p:cNvPr>
          <p:cNvCxnSpPr>
            <a:cxnSpLocks/>
          </p:cNvCxnSpPr>
          <p:nvPr/>
        </p:nvCxnSpPr>
        <p:spPr>
          <a:xfrm flipH="1">
            <a:off x="1195802" y="2714326"/>
            <a:ext cx="778840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23C320E-7DDA-4590-A15F-DDF52DE02BD9}"/>
              </a:ext>
            </a:extLst>
          </p:cNvPr>
          <p:cNvCxnSpPr>
            <a:cxnSpLocks/>
          </p:cNvCxnSpPr>
          <p:nvPr/>
        </p:nvCxnSpPr>
        <p:spPr>
          <a:xfrm flipV="1">
            <a:off x="8984202" y="2716568"/>
            <a:ext cx="0" cy="239696"/>
          </a:xfrm>
          <a:prstGeom prst="line">
            <a:avLst/>
          </a:prstGeom>
          <a:ln w="28575">
            <a:solidFill>
              <a:srgbClr val="FF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0F5D485-7706-4078-B55A-C935A58D0D33}"/>
              </a:ext>
            </a:extLst>
          </p:cNvPr>
          <p:cNvSpPr txBox="1"/>
          <p:nvPr/>
        </p:nvSpPr>
        <p:spPr>
          <a:xfrm>
            <a:off x="3796320" y="2725689"/>
            <a:ext cx="1538306" cy="369332"/>
          </a:xfrm>
          <a:prstGeom prst="rect">
            <a:avLst/>
          </a:prstGeom>
          <a:noFill/>
        </p:spPr>
        <p:txBody>
          <a:bodyPr wrap="none" rtlCol="0">
            <a:spAutoFit/>
          </a:bodyPr>
          <a:lstStyle/>
          <a:p>
            <a:r>
              <a:rPr lang="en-US" dirty="0"/>
              <a:t>Attention map</a:t>
            </a:r>
          </a:p>
        </p:txBody>
      </p:sp>
      <p:cxnSp>
        <p:nvCxnSpPr>
          <p:cNvPr id="31" name="Straight Connector 30">
            <a:extLst>
              <a:ext uri="{FF2B5EF4-FFF2-40B4-BE49-F238E27FC236}">
                <a16:creationId xmlns:a16="http://schemas.microsoft.com/office/drawing/2014/main" id="{1956DF1F-0D75-4F29-8CF3-F4E1808BB23B}"/>
              </a:ext>
            </a:extLst>
          </p:cNvPr>
          <p:cNvCxnSpPr>
            <a:cxnSpLocks/>
          </p:cNvCxnSpPr>
          <p:nvPr/>
        </p:nvCxnSpPr>
        <p:spPr>
          <a:xfrm>
            <a:off x="1195802" y="5160609"/>
            <a:ext cx="0" cy="1585659"/>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93B7A3F-8C37-4947-857B-142CD770F9A5}"/>
              </a:ext>
            </a:extLst>
          </p:cNvPr>
          <p:cNvCxnSpPr>
            <a:cxnSpLocks/>
          </p:cNvCxnSpPr>
          <p:nvPr/>
        </p:nvCxnSpPr>
        <p:spPr>
          <a:xfrm flipH="1">
            <a:off x="1195859" y="6736629"/>
            <a:ext cx="778840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CCEAB6A-EBDC-477D-8683-DC2CD090AE18}"/>
              </a:ext>
            </a:extLst>
          </p:cNvPr>
          <p:cNvCxnSpPr>
            <a:cxnSpLocks/>
          </p:cNvCxnSpPr>
          <p:nvPr/>
        </p:nvCxnSpPr>
        <p:spPr>
          <a:xfrm>
            <a:off x="8975324" y="6488064"/>
            <a:ext cx="0" cy="225679"/>
          </a:xfrm>
          <a:prstGeom prst="line">
            <a:avLst/>
          </a:prstGeom>
          <a:ln w="28575">
            <a:solidFill>
              <a:srgbClr val="FF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FA178AA0-CC86-450A-A92A-FCB0E3D05F24}"/>
              </a:ext>
            </a:extLst>
          </p:cNvPr>
          <p:cNvSpPr txBox="1"/>
          <p:nvPr/>
        </p:nvSpPr>
        <p:spPr>
          <a:xfrm>
            <a:off x="3509516" y="6416237"/>
            <a:ext cx="1538306" cy="369332"/>
          </a:xfrm>
          <a:prstGeom prst="rect">
            <a:avLst/>
          </a:prstGeom>
          <a:noFill/>
        </p:spPr>
        <p:txBody>
          <a:bodyPr wrap="none" rtlCol="0">
            <a:spAutoFit/>
          </a:bodyPr>
          <a:lstStyle/>
          <a:p>
            <a:r>
              <a:rPr lang="en-US" dirty="0"/>
              <a:t>Attention map</a:t>
            </a:r>
          </a:p>
        </p:txBody>
      </p:sp>
      <p:pic>
        <p:nvPicPr>
          <p:cNvPr id="42" name="Picture 41">
            <a:extLst>
              <a:ext uri="{FF2B5EF4-FFF2-40B4-BE49-F238E27FC236}">
                <a16:creationId xmlns:a16="http://schemas.microsoft.com/office/drawing/2014/main" id="{91A9EE80-2666-4BEF-B661-532872BE6B0D}"/>
              </a:ext>
            </a:extLst>
          </p:cNvPr>
          <p:cNvPicPr>
            <a:picLocks noChangeAspect="1"/>
          </p:cNvPicPr>
          <p:nvPr/>
        </p:nvPicPr>
        <p:blipFill rotWithShape="1">
          <a:blip r:embed="rId6">
            <a:extLst>
              <a:ext uri="{28A0092B-C50C-407E-A947-70E740481C1C}">
                <a14:useLocalDpi xmlns:a14="http://schemas.microsoft.com/office/drawing/2010/main" val="0"/>
              </a:ext>
            </a:extLst>
          </a:blip>
          <a:srcRect l="18177" t="10606" r="13920" b="9101"/>
          <a:stretch/>
        </p:blipFill>
        <p:spPr>
          <a:xfrm>
            <a:off x="9903166" y="2875298"/>
            <a:ext cx="2358862" cy="1764323"/>
          </a:xfrm>
          <a:prstGeom prst="rect">
            <a:avLst/>
          </a:prstGeom>
        </p:spPr>
      </p:pic>
      <p:pic>
        <p:nvPicPr>
          <p:cNvPr id="44" name="Picture 43">
            <a:extLst>
              <a:ext uri="{FF2B5EF4-FFF2-40B4-BE49-F238E27FC236}">
                <a16:creationId xmlns:a16="http://schemas.microsoft.com/office/drawing/2014/main" id="{CD74F1AC-05DD-4D7F-9140-D86A94B6A987}"/>
              </a:ext>
            </a:extLst>
          </p:cNvPr>
          <p:cNvPicPr>
            <a:picLocks noChangeAspect="1"/>
          </p:cNvPicPr>
          <p:nvPr/>
        </p:nvPicPr>
        <p:blipFill rotWithShape="1">
          <a:blip r:embed="rId7">
            <a:extLst>
              <a:ext uri="{28A0092B-C50C-407E-A947-70E740481C1C}">
                <a14:useLocalDpi xmlns:a14="http://schemas.microsoft.com/office/drawing/2010/main" val="0"/>
              </a:ext>
            </a:extLst>
          </a:blip>
          <a:srcRect l="18213" t="10575" r="16406" b="8361"/>
          <a:stretch/>
        </p:blipFill>
        <p:spPr>
          <a:xfrm>
            <a:off x="9903166" y="4846378"/>
            <a:ext cx="2202395" cy="1719635"/>
          </a:xfrm>
          <a:prstGeom prst="rect">
            <a:avLst/>
          </a:prstGeom>
        </p:spPr>
      </p:pic>
      <p:pic>
        <p:nvPicPr>
          <p:cNvPr id="8" name="Picture 7">
            <a:extLst>
              <a:ext uri="{FF2B5EF4-FFF2-40B4-BE49-F238E27FC236}">
                <a16:creationId xmlns:a16="http://schemas.microsoft.com/office/drawing/2014/main" id="{A05889D1-34F3-4FB9-9967-734797FF5CF6}"/>
              </a:ext>
            </a:extLst>
          </p:cNvPr>
          <p:cNvPicPr>
            <a:picLocks noChangeAspect="1"/>
          </p:cNvPicPr>
          <p:nvPr/>
        </p:nvPicPr>
        <p:blipFill rotWithShape="1">
          <a:blip r:embed="rId8">
            <a:extLst>
              <a:ext uri="{28A0092B-C50C-407E-A947-70E740481C1C}">
                <a14:useLocalDpi xmlns:a14="http://schemas.microsoft.com/office/drawing/2010/main" val="0"/>
              </a:ext>
            </a:extLst>
          </a:blip>
          <a:srcRect l="66772"/>
          <a:stretch/>
        </p:blipFill>
        <p:spPr>
          <a:xfrm>
            <a:off x="5378913" y="2991778"/>
            <a:ext cx="2190635" cy="1647372"/>
          </a:xfrm>
          <a:prstGeom prst="rect">
            <a:avLst/>
          </a:prstGeom>
        </p:spPr>
      </p:pic>
      <p:pic>
        <p:nvPicPr>
          <p:cNvPr id="11" name="Picture 10">
            <a:extLst>
              <a:ext uri="{FF2B5EF4-FFF2-40B4-BE49-F238E27FC236}">
                <a16:creationId xmlns:a16="http://schemas.microsoft.com/office/drawing/2014/main" id="{EEC49ACE-5500-4842-8A78-C1682542ED3E}"/>
              </a:ext>
            </a:extLst>
          </p:cNvPr>
          <p:cNvPicPr>
            <a:picLocks noChangeAspect="1"/>
          </p:cNvPicPr>
          <p:nvPr/>
        </p:nvPicPr>
        <p:blipFill rotWithShape="1">
          <a:blip r:embed="rId9">
            <a:extLst>
              <a:ext uri="{28A0092B-C50C-407E-A947-70E740481C1C}">
                <a14:useLocalDpi xmlns:a14="http://schemas.microsoft.com/office/drawing/2010/main" val="0"/>
              </a:ext>
            </a:extLst>
          </a:blip>
          <a:srcRect l="66839"/>
          <a:stretch/>
        </p:blipFill>
        <p:spPr>
          <a:xfrm>
            <a:off x="5352381" y="4827102"/>
            <a:ext cx="2202396" cy="1659556"/>
          </a:xfrm>
          <a:prstGeom prst="rect">
            <a:avLst/>
          </a:prstGeom>
        </p:spPr>
      </p:pic>
    </p:spTree>
    <p:extLst>
      <p:ext uri="{BB962C8B-B14F-4D97-AF65-F5344CB8AC3E}">
        <p14:creationId xmlns:p14="http://schemas.microsoft.com/office/powerpoint/2010/main" val="303581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3545E8-4E58-40FF-917E-B1827FE9A552}"/>
              </a:ext>
            </a:extLst>
          </p:cNvPr>
          <p:cNvPicPr>
            <a:picLocks noChangeAspect="1"/>
          </p:cNvPicPr>
          <p:nvPr/>
        </p:nvPicPr>
        <p:blipFill rotWithShape="1">
          <a:blip r:embed="rId3">
            <a:extLst>
              <a:ext uri="{28A0092B-C50C-407E-A947-70E740481C1C}">
                <a14:useLocalDpi xmlns:a14="http://schemas.microsoft.com/office/drawing/2010/main" val="0"/>
              </a:ext>
            </a:extLst>
          </a:blip>
          <a:srcRect l="66844"/>
          <a:stretch/>
        </p:blipFill>
        <p:spPr>
          <a:xfrm>
            <a:off x="7093256" y="1227334"/>
            <a:ext cx="2139768" cy="2142816"/>
          </a:xfrm>
          <a:prstGeom prst="rect">
            <a:avLst/>
          </a:prstGeom>
        </p:spPr>
      </p:pic>
      <p:pic>
        <p:nvPicPr>
          <p:cNvPr id="5" name="Picture 4">
            <a:extLst>
              <a:ext uri="{FF2B5EF4-FFF2-40B4-BE49-F238E27FC236}">
                <a16:creationId xmlns:a16="http://schemas.microsoft.com/office/drawing/2014/main" id="{DC3833A7-5F32-4FA1-8028-7C09216A8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96" y="1227334"/>
            <a:ext cx="6453559" cy="2142816"/>
          </a:xfrm>
          <a:prstGeom prst="rect">
            <a:avLst/>
          </a:prstGeom>
        </p:spPr>
      </p:pic>
      <p:pic>
        <p:nvPicPr>
          <p:cNvPr id="7" name="Picture 6">
            <a:extLst>
              <a:ext uri="{FF2B5EF4-FFF2-40B4-BE49-F238E27FC236}">
                <a16:creationId xmlns:a16="http://schemas.microsoft.com/office/drawing/2014/main" id="{6CBE4FDE-2562-4010-96CF-5DCE7AA1E791}"/>
              </a:ext>
            </a:extLst>
          </p:cNvPr>
          <p:cNvPicPr>
            <a:picLocks noChangeAspect="1"/>
          </p:cNvPicPr>
          <p:nvPr/>
        </p:nvPicPr>
        <p:blipFill rotWithShape="1">
          <a:blip r:embed="rId5">
            <a:extLst>
              <a:ext uri="{28A0092B-C50C-407E-A947-70E740481C1C}">
                <a14:useLocalDpi xmlns:a14="http://schemas.microsoft.com/office/drawing/2010/main" val="0"/>
              </a:ext>
            </a:extLst>
          </a:blip>
          <a:srcRect l="66626"/>
          <a:stretch/>
        </p:blipFill>
        <p:spPr>
          <a:xfrm>
            <a:off x="7093256" y="3370150"/>
            <a:ext cx="2139768" cy="1471474"/>
          </a:xfrm>
          <a:prstGeom prst="rect">
            <a:avLst/>
          </a:prstGeom>
        </p:spPr>
      </p:pic>
      <p:pic>
        <p:nvPicPr>
          <p:cNvPr id="9" name="Picture 8">
            <a:extLst>
              <a:ext uri="{FF2B5EF4-FFF2-40B4-BE49-F238E27FC236}">
                <a16:creationId xmlns:a16="http://schemas.microsoft.com/office/drawing/2014/main" id="{1DC48BAE-1856-4C66-96D8-6C9EF0C786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698" y="3370150"/>
            <a:ext cx="6453558" cy="1471474"/>
          </a:xfrm>
          <a:prstGeom prst="rect">
            <a:avLst/>
          </a:prstGeom>
        </p:spPr>
      </p:pic>
      <p:sp>
        <p:nvSpPr>
          <p:cNvPr id="10" name="TextBox 9">
            <a:extLst>
              <a:ext uri="{FF2B5EF4-FFF2-40B4-BE49-F238E27FC236}">
                <a16:creationId xmlns:a16="http://schemas.microsoft.com/office/drawing/2014/main" id="{2E654574-D13A-4AE4-B729-B859BA1A5978}"/>
              </a:ext>
            </a:extLst>
          </p:cNvPr>
          <p:cNvSpPr txBox="1"/>
          <p:nvPr/>
        </p:nvSpPr>
        <p:spPr>
          <a:xfrm>
            <a:off x="515724" y="263558"/>
            <a:ext cx="11135115" cy="461665"/>
          </a:xfrm>
          <a:prstGeom prst="rect">
            <a:avLst/>
          </a:prstGeom>
          <a:noFill/>
        </p:spPr>
        <p:txBody>
          <a:bodyPr wrap="square" rtlCol="0">
            <a:spAutoFit/>
          </a:bodyPr>
          <a:lstStyle/>
          <a:p>
            <a:pPr algn="ctr"/>
            <a:r>
              <a:rPr lang="en-US" sz="2400" dirty="0"/>
              <a:t>Ablation study for DANet: are attention modules effective with limited training epochs?</a:t>
            </a:r>
          </a:p>
        </p:txBody>
      </p:sp>
      <p:sp>
        <p:nvSpPr>
          <p:cNvPr id="11" name="TextBox 10">
            <a:extLst>
              <a:ext uri="{FF2B5EF4-FFF2-40B4-BE49-F238E27FC236}">
                <a16:creationId xmlns:a16="http://schemas.microsoft.com/office/drawing/2014/main" id="{3168FF7E-4FEA-44A5-88F4-8D06460AB070}"/>
              </a:ext>
            </a:extLst>
          </p:cNvPr>
          <p:cNvSpPr txBox="1"/>
          <p:nvPr/>
        </p:nvSpPr>
        <p:spPr>
          <a:xfrm>
            <a:off x="1118587" y="813612"/>
            <a:ext cx="9454718" cy="369332"/>
          </a:xfrm>
          <a:prstGeom prst="rect">
            <a:avLst/>
          </a:prstGeom>
          <a:noFill/>
        </p:spPr>
        <p:txBody>
          <a:bodyPr wrap="square" rtlCol="0">
            <a:spAutoFit/>
          </a:bodyPr>
          <a:lstStyle/>
          <a:p>
            <a:r>
              <a:rPr lang="en-US" dirty="0"/>
              <a:t>Image                               Ground Truth	               </a:t>
            </a:r>
            <a:r>
              <a:rPr lang="en-US" dirty="0" err="1"/>
              <a:t>DANet</a:t>
            </a:r>
            <a:r>
              <a:rPr lang="en-US" dirty="0"/>
              <a:t>                   </a:t>
            </a:r>
            <a:r>
              <a:rPr lang="en-US" dirty="0" err="1"/>
              <a:t>DANet</a:t>
            </a:r>
            <a:r>
              <a:rPr lang="en-US" dirty="0"/>
              <a:t> w/o attention</a:t>
            </a:r>
          </a:p>
        </p:txBody>
      </p:sp>
      <p:pic>
        <p:nvPicPr>
          <p:cNvPr id="13" name="Picture 12">
            <a:extLst>
              <a:ext uri="{FF2B5EF4-FFF2-40B4-BE49-F238E27FC236}">
                <a16:creationId xmlns:a16="http://schemas.microsoft.com/office/drawing/2014/main" id="{D557D154-3F51-4B04-A014-0FD217ABAC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696" y="4841625"/>
            <a:ext cx="6453558" cy="1708428"/>
          </a:xfrm>
          <a:prstGeom prst="rect">
            <a:avLst/>
          </a:prstGeom>
        </p:spPr>
      </p:pic>
      <p:pic>
        <p:nvPicPr>
          <p:cNvPr id="15" name="Picture 14">
            <a:extLst>
              <a:ext uri="{FF2B5EF4-FFF2-40B4-BE49-F238E27FC236}">
                <a16:creationId xmlns:a16="http://schemas.microsoft.com/office/drawing/2014/main" id="{D0AFF34A-0B49-4700-8EC9-24454507C2AC}"/>
              </a:ext>
            </a:extLst>
          </p:cNvPr>
          <p:cNvPicPr>
            <a:picLocks noChangeAspect="1"/>
          </p:cNvPicPr>
          <p:nvPr/>
        </p:nvPicPr>
        <p:blipFill rotWithShape="1">
          <a:blip r:embed="rId8">
            <a:extLst>
              <a:ext uri="{28A0092B-C50C-407E-A947-70E740481C1C}">
                <a14:useLocalDpi xmlns:a14="http://schemas.microsoft.com/office/drawing/2010/main" val="0"/>
              </a:ext>
            </a:extLst>
          </a:blip>
          <a:srcRect l="66788"/>
          <a:stretch/>
        </p:blipFill>
        <p:spPr>
          <a:xfrm>
            <a:off x="7093253" y="4841624"/>
            <a:ext cx="2139767" cy="1708428"/>
          </a:xfrm>
          <a:prstGeom prst="rect">
            <a:avLst/>
          </a:prstGeom>
        </p:spPr>
      </p:pic>
      <p:sp>
        <p:nvSpPr>
          <p:cNvPr id="16" name="TextBox 15">
            <a:extLst>
              <a:ext uri="{FF2B5EF4-FFF2-40B4-BE49-F238E27FC236}">
                <a16:creationId xmlns:a16="http://schemas.microsoft.com/office/drawing/2014/main" id="{DE7AD8C9-FC28-4905-9C68-694A2B4E21CA}"/>
              </a:ext>
            </a:extLst>
          </p:cNvPr>
          <p:cNvSpPr txBox="1"/>
          <p:nvPr/>
        </p:nvSpPr>
        <p:spPr>
          <a:xfrm>
            <a:off x="9352286" y="2076108"/>
            <a:ext cx="2632569"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Even though </a:t>
            </a:r>
            <a:r>
              <a:rPr lang="en-US" dirty="0" err="1"/>
              <a:t>DANet</a:t>
            </a:r>
            <a:r>
              <a:rPr lang="en-US" dirty="0"/>
              <a:t> cannot segment the image with correct classification with limited training, it predict good segment boundaries.</a:t>
            </a:r>
          </a:p>
        </p:txBody>
      </p:sp>
    </p:spTree>
    <p:extLst>
      <p:ext uri="{BB962C8B-B14F-4D97-AF65-F5344CB8AC3E}">
        <p14:creationId xmlns:p14="http://schemas.microsoft.com/office/powerpoint/2010/main" val="112319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2087-3E83-433A-9117-8E8A6B334AB3}"/>
              </a:ext>
            </a:extLst>
          </p:cNvPr>
          <p:cNvSpPr txBox="1"/>
          <p:nvPr/>
        </p:nvSpPr>
        <p:spPr>
          <a:xfrm>
            <a:off x="2239614" y="566283"/>
            <a:ext cx="7712765" cy="461665"/>
          </a:xfrm>
          <a:prstGeom prst="rect">
            <a:avLst/>
          </a:prstGeom>
          <a:noFill/>
        </p:spPr>
        <p:txBody>
          <a:bodyPr wrap="square" rtlCol="0">
            <a:spAutoFit/>
          </a:bodyPr>
          <a:lstStyle/>
          <a:p>
            <a:pPr algn="ctr"/>
            <a:r>
              <a:rPr lang="en-US" altLang="zh-CN" sz="2400" dirty="0"/>
              <a:t>Conclusions</a:t>
            </a:r>
            <a:endParaRPr lang="en-US" sz="2400" dirty="0"/>
          </a:p>
        </p:txBody>
      </p:sp>
      <p:sp>
        <p:nvSpPr>
          <p:cNvPr id="3" name="TextBox 2">
            <a:extLst>
              <a:ext uri="{FF2B5EF4-FFF2-40B4-BE49-F238E27FC236}">
                <a16:creationId xmlns:a16="http://schemas.microsoft.com/office/drawing/2014/main" id="{33E0C80C-EEA8-428B-A702-731FD37C963B}"/>
              </a:ext>
            </a:extLst>
          </p:cNvPr>
          <p:cNvSpPr txBox="1"/>
          <p:nvPr/>
        </p:nvSpPr>
        <p:spPr>
          <a:xfrm>
            <a:off x="1285258" y="4164853"/>
            <a:ext cx="9941075"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We are not able to compare which network can achieve better performance due to limited computing resource.</a:t>
            </a:r>
          </a:p>
          <a:p>
            <a:pPr marL="285750" indent="-285750">
              <a:lnSpc>
                <a:spcPct val="150000"/>
              </a:lnSpc>
              <a:buFont typeface="Arial" panose="020B0604020202020204" pitchFamily="34" charset="0"/>
              <a:buChar char="•"/>
            </a:pPr>
            <a:r>
              <a:rPr lang="en-US" dirty="0" err="1"/>
              <a:t>DANet</a:t>
            </a:r>
            <a:r>
              <a:rPr lang="en-US" dirty="0"/>
              <a:t> is relatively good for big scenes where details are relatively not important. </a:t>
            </a:r>
          </a:p>
          <a:p>
            <a:pPr marL="285750" indent="-285750">
              <a:lnSpc>
                <a:spcPct val="150000"/>
              </a:lnSpc>
              <a:buFont typeface="Arial" panose="020B0604020202020204" pitchFamily="34" charset="0"/>
              <a:buChar char="•"/>
            </a:pPr>
            <a:r>
              <a:rPr lang="en-US" dirty="0" err="1"/>
              <a:t>UPerNet</a:t>
            </a:r>
            <a:r>
              <a:rPr lang="en-US" dirty="0"/>
              <a:t> is relatively good for scenes where different features are at different scales.</a:t>
            </a:r>
          </a:p>
          <a:p>
            <a:pPr marL="285750" indent="-285750">
              <a:lnSpc>
                <a:spcPct val="150000"/>
              </a:lnSpc>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C68C3B49-D624-496E-BC54-CD5A1D57CA25}"/>
              </a:ext>
            </a:extLst>
          </p:cNvPr>
          <p:cNvSpPr txBox="1"/>
          <p:nvPr/>
        </p:nvSpPr>
        <p:spPr>
          <a:xfrm>
            <a:off x="1143215" y="1731943"/>
            <a:ext cx="9941075"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Even though our model is poorly trained, the attention modules are proved to be effective</a:t>
            </a:r>
          </a:p>
          <a:p>
            <a:pPr marL="285750" indent="-285750">
              <a:lnSpc>
                <a:spcPct val="150000"/>
              </a:lnSpc>
              <a:buFont typeface="Arial" panose="020B0604020202020204" pitchFamily="34" charset="0"/>
              <a:buChar char="•"/>
            </a:pPr>
            <a:r>
              <a:rPr lang="en-US" dirty="0"/>
              <a:t>The reason why we achieve even higher pixel-wise accuracy when no attention modules are applies is because our models are still far away from the optimum with limited epochs, and the model is more difficult to train with attention modules. </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B55324FD-9C4A-4F63-A8E8-548EE1C42D22}"/>
              </a:ext>
            </a:extLst>
          </p:cNvPr>
          <p:cNvSpPr txBox="1"/>
          <p:nvPr/>
        </p:nvSpPr>
        <p:spPr>
          <a:xfrm>
            <a:off x="939037" y="1417179"/>
            <a:ext cx="1748901" cy="369332"/>
          </a:xfrm>
          <a:prstGeom prst="rect">
            <a:avLst/>
          </a:prstGeom>
          <a:noFill/>
        </p:spPr>
        <p:txBody>
          <a:bodyPr wrap="square" rtlCol="0">
            <a:spAutoFit/>
          </a:bodyPr>
          <a:lstStyle/>
          <a:p>
            <a:r>
              <a:rPr lang="en-US" dirty="0"/>
              <a:t>For DANet:</a:t>
            </a:r>
          </a:p>
        </p:txBody>
      </p:sp>
      <p:sp>
        <p:nvSpPr>
          <p:cNvPr id="6" name="TextBox 5">
            <a:extLst>
              <a:ext uri="{FF2B5EF4-FFF2-40B4-BE49-F238E27FC236}">
                <a16:creationId xmlns:a16="http://schemas.microsoft.com/office/drawing/2014/main" id="{5C186E72-B32B-4CD7-9B09-289F06D12501}"/>
              </a:ext>
            </a:extLst>
          </p:cNvPr>
          <p:cNvSpPr txBox="1"/>
          <p:nvPr/>
        </p:nvSpPr>
        <p:spPr>
          <a:xfrm>
            <a:off x="939037" y="3633958"/>
            <a:ext cx="2636669" cy="369332"/>
          </a:xfrm>
          <a:prstGeom prst="rect">
            <a:avLst/>
          </a:prstGeom>
          <a:noFill/>
        </p:spPr>
        <p:txBody>
          <a:bodyPr wrap="square" rtlCol="0">
            <a:spAutoFit/>
          </a:bodyPr>
          <a:lstStyle/>
          <a:p>
            <a:r>
              <a:rPr lang="en-US" dirty="0"/>
              <a:t>Compared with </a:t>
            </a:r>
            <a:r>
              <a:rPr lang="en-US" dirty="0" err="1"/>
              <a:t>UPerNet</a:t>
            </a:r>
            <a:r>
              <a:rPr lang="en-US" dirty="0"/>
              <a:t>:</a:t>
            </a:r>
          </a:p>
        </p:txBody>
      </p:sp>
    </p:spTree>
    <p:extLst>
      <p:ext uri="{BB962C8B-B14F-4D97-AF65-F5344CB8AC3E}">
        <p14:creationId xmlns:p14="http://schemas.microsoft.com/office/powerpoint/2010/main" val="71085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602B1-EB1E-474C-B4C7-6647105C7599}"/>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Pyramid </a:t>
            </a:r>
            <a:r>
              <a:rPr lang="en-US" sz="2400" dirty="0" err="1"/>
              <a:t>DANet</a:t>
            </a:r>
            <a:r>
              <a:rPr lang="en-US" sz="2400" dirty="0"/>
              <a:t> (PPM-</a:t>
            </a:r>
            <a:r>
              <a:rPr lang="en-US" sz="2400" dirty="0" err="1"/>
              <a:t>DANet</a:t>
            </a:r>
            <a:r>
              <a:rPr lang="en-US" sz="2400" dirty="0"/>
              <a:t>)</a:t>
            </a:r>
          </a:p>
        </p:txBody>
      </p:sp>
      <p:pic>
        <p:nvPicPr>
          <p:cNvPr id="3" name="Picture 2">
            <a:extLst>
              <a:ext uri="{FF2B5EF4-FFF2-40B4-BE49-F238E27FC236}">
                <a16:creationId xmlns:a16="http://schemas.microsoft.com/office/drawing/2014/main" id="{D8967155-F31F-4BB5-B971-817A2E586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891" y="1230368"/>
            <a:ext cx="7457669" cy="3885557"/>
          </a:xfrm>
          <a:prstGeom prst="rect">
            <a:avLst/>
          </a:prstGeom>
        </p:spPr>
      </p:pic>
      <p:pic>
        <p:nvPicPr>
          <p:cNvPr id="11" name="Picture 10">
            <a:extLst>
              <a:ext uri="{FF2B5EF4-FFF2-40B4-BE49-F238E27FC236}">
                <a16:creationId xmlns:a16="http://schemas.microsoft.com/office/drawing/2014/main" id="{C367180B-0AD8-4C96-909C-53F4A32E6D07}"/>
              </a:ext>
            </a:extLst>
          </p:cNvPr>
          <p:cNvPicPr>
            <a:picLocks noChangeAspect="1"/>
          </p:cNvPicPr>
          <p:nvPr/>
        </p:nvPicPr>
        <p:blipFill rotWithShape="1">
          <a:blip r:embed="rId4"/>
          <a:srcRect l="-1" r="1725" b="7255"/>
          <a:stretch/>
        </p:blipFill>
        <p:spPr>
          <a:xfrm>
            <a:off x="1630273" y="2582702"/>
            <a:ext cx="3402470" cy="708075"/>
          </a:xfrm>
          <a:prstGeom prst="rect">
            <a:avLst/>
          </a:prstGeom>
        </p:spPr>
      </p:pic>
      <p:sp>
        <p:nvSpPr>
          <p:cNvPr id="12" name="Rectangle 11">
            <a:extLst>
              <a:ext uri="{FF2B5EF4-FFF2-40B4-BE49-F238E27FC236}">
                <a16:creationId xmlns:a16="http://schemas.microsoft.com/office/drawing/2014/main" id="{D374D3F4-3135-4A37-B6A6-8331BC9223C1}"/>
              </a:ext>
            </a:extLst>
          </p:cNvPr>
          <p:cNvSpPr/>
          <p:nvPr/>
        </p:nvSpPr>
        <p:spPr>
          <a:xfrm>
            <a:off x="4239397" y="2331987"/>
            <a:ext cx="775590" cy="106532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241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0028F75-5946-4651-A563-5E47DD8EC46A}"/>
              </a:ext>
            </a:extLst>
          </p:cNvPr>
          <p:cNvGraphicFramePr>
            <a:graphicFrameLocks noGrp="1"/>
          </p:cNvGraphicFramePr>
          <p:nvPr>
            <p:extLst>
              <p:ext uri="{D42A27DB-BD31-4B8C-83A1-F6EECF244321}">
                <p14:modId xmlns:p14="http://schemas.microsoft.com/office/powerpoint/2010/main" val="2572709142"/>
              </p:ext>
            </p:extLst>
          </p:nvPr>
        </p:nvGraphicFramePr>
        <p:xfrm>
          <a:off x="269777" y="1079051"/>
          <a:ext cx="11290099" cy="1645920"/>
        </p:xfrm>
        <a:graphic>
          <a:graphicData uri="http://schemas.openxmlformats.org/drawingml/2006/table">
            <a:tbl>
              <a:tblPr firstRow="1" bandRow="1">
                <a:tableStyleId>{D7AC3CCA-C797-4891-BE02-D94E43425B78}</a:tableStyleId>
              </a:tblPr>
              <a:tblGrid>
                <a:gridCol w="1098534">
                  <a:extLst>
                    <a:ext uri="{9D8B030D-6E8A-4147-A177-3AD203B41FA5}">
                      <a16:colId xmlns:a16="http://schemas.microsoft.com/office/drawing/2014/main" val="2413152243"/>
                    </a:ext>
                  </a:extLst>
                </a:gridCol>
                <a:gridCol w="4100334">
                  <a:extLst>
                    <a:ext uri="{9D8B030D-6E8A-4147-A177-3AD203B41FA5}">
                      <a16:colId xmlns:a16="http://schemas.microsoft.com/office/drawing/2014/main" val="2629911714"/>
                    </a:ext>
                  </a:extLst>
                </a:gridCol>
                <a:gridCol w="719091">
                  <a:extLst>
                    <a:ext uri="{9D8B030D-6E8A-4147-A177-3AD203B41FA5}">
                      <a16:colId xmlns:a16="http://schemas.microsoft.com/office/drawing/2014/main" val="2907473764"/>
                    </a:ext>
                  </a:extLst>
                </a:gridCol>
                <a:gridCol w="852256">
                  <a:extLst>
                    <a:ext uri="{9D8B030D-6E8A-4147-A177-3AD203B41FA5}">
                      <a16:colId xmlns:a16="http://schemas.microsoft.com/office/drawing/2014/main" val="845485480"/>
                    </a:ext>
                  </a:extLst>
                </a:gridCol>
                <a:gridCol w="1083076">
                  <a:extLst>
                    <a:ext uri="{9D8B030D-6E8A-4147-A177-3AD203B41FA5}">
                      <a16:colId xmlns:a16="http://schemas.microsoft.com/office/drawing/2014/main" val="3475466901"/>
                    </a:ext>
                  </a:extLst>
                </a:gridCol>
                <a:gridCol w="1386258">
                  <a:extLst>
                    <a:ext uri="{9D8B030D-6E8A-4147-A177-3AD203B41FA5}">
                      <a16:colId xmlns:a16="http://schemas.microsoft.com/office/drawing/2014/main" val="3373724960"/>
                    </a:ext>
                  </a:extLst>
                </a:gridCol>
                <a:gridCol w="2050550">
                  <a:extLst>
                    <a:ext uri="{9D8B030D-6E8A-4147-A177-3AD203B41FA5}">
                      <a16:colId xmlns:a16="http://schemas.microsoft.com/office/drawing/2014/main" val="3674030271"/>
                    </a:ext>
                  </a:extLst>
                </a:gridCol>
              </a:tblGrid>
              <a:tr h="560858">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a:t>Lr</a:t>
                      </a:r>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Validation averaging IOU</a:t>
                      </a:r>
                    </a:p>
                  </a:txBody>
                  <a:tcPr/>
                </a:tc>
                <a:extLst>
                  <a:ext uri="{0D108BD9-81ED-4DB2-BD59-A6C34878D82A}">
                    <a16:rowId xmlns:a16="http://schemas.microsoft.com/office/drawing/2014/main" val="366700398"/>
                  </a:ext>
                </a:extLst>
              </a:tr>
              <a:tr h="320490">
                <a:tc>
                  <a:txBody>
                    <a:bodyPr/>
                    <a:lstStyle/>
                    <a:p>
                      <a:pPr algn="ctr"/>
                      <a:r>
                        <a:rPr lang="en-US" dirty="0"/>
                        <a:t>Ade20k</a:t>
                      </a:r>
                    </a:p>
                  </a:txBody>
                  <a:tcPr/>
                </a:tc>
                <a:tc>
                  <a:txBody>
                    <a:bodyPr/>
                    <a:lstStyle/>
                    <a:p>
                      <a:pPr algn="ctr"/>
                      <a:r>
                        <a:rPr lang="en-US" dirty="0"/>
                        <a:t>ResNet50dilated-DANet </a:t>
                      </a:r>
                      <a:r>
                        <a:rPr lang="en-US" b="1" dirty="0">
                          <a:solidFill>
                            <a:srgbClr val="FF0000"/>
                          </a:solidFill>
                        </a:rPr>
                        <a:t>with 4-gpus</a:t>
                      </a:r>
                    </a:p>
                  </a:txBody>
                  <a:tcPr/>
                </a:tc>
                <a:tc>
                  <a:txBody>
                    <a:bodyPr/>
                    <a:lstStyle/>
                    <a:p>
                      <a:pPr algn="ctr"/>
                      <a:r>
                        <a:rPr lang="en-US" dirty="0"/>
                        <a:t>0.02</a:t>
                      </a:r>
                    </a:p>
                  </a:txBody>
                  <a:tcPr/>
                </a:tc>
                <a:tc>
                  <a:txBody>
                    <a:bodyPr/>
                    <a:lstStyle/>
                    <a:p>
                      <a:pPr algn="ctr"/>
                      <a:r>
                        <a:rPr lang="en-US" b="0" i="0" dirty="0">
                          <a:solidFill>
                            <a:schemeClr val="tx1"/>
                          </a:solidFill>
                        </a:rPr>
                        <a:t>10</a:t>
                      </a:r>
                    </a:p>
                  </a:txBody>
                  <a:tcPr/>
                </a:tc>
                <a:tc>
                  <a:txBody>
                    <a:bodyPr/>
                    <a:lstStyle/>
                    <a:p>
                      <a:pPr algn="ctr"/>
                      <a:r>
                        <a:rPr lang="en-US" dirty="0"/>
                        <a:t>82.32</a:t>
                      </a:r>
                    </a:p>
                  </a:txBody>
                  <a:tcPr/>
                </a:tc>
                <a:tc>
                  <a:txBody>
                    <a:bodyPr/>
                    <a:lstStyle/>
                    <a:p>
                      <a:pPr algn="ctr"/>
                      <a:r>
                        <a:rPr lang="en-US" dirty="0"/>
                        <a:t>72.44</a:t>
                      </a:r>
                    </a:p>
                  </a:txBody>
                  <a:tcPr/>
                </a:tc>
                <a:tc>
                  <a:txBody>
                    <a:bodyPr/>
                    <a:lstStyle/>
                    <a:p>
                      <a:pPr algn="ctr"/>
                      <a:r>
                        <a:rPr lang="en-US" dirty="0"/>
                        <a:t>0.587</a:t>
                      </a:r>
                    </a:p>
                  </a:txBody>
                  <a:tcPr/>
                </a:tc>
                <a:extLst>
                  <a:ext uri="{0D108BD9-81ED-4DB2-BD59-A6C34878D82A}">
                    <a16:rowId xmlns:a16="http://schemas.microsoft.com/office/drawing/2014/main" val="272577725"/>
                  </a:ext>
                </a:extLst>
              </a:tr>
              <a:tr h="5608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Ade20k</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ResNet50dilated-PPM_DANet </a:t>
                      </a:r>
                      <a:r>
                        <a:rPr lang="en-US" b="1" dirty="0">
                          <a:solidFill>
                            <a:srgbClr val="FF0000"/>
                          </a:solidFill>
                        </a:rPr>
                        <a:t>with 4-gpus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0.02</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10</a:t>
                      </a:r>
                    </a:p>
                    <a:p>
                      <a:pPr algn="ctr"/>
                      <a:endParaRPr lang="en-US" b="1" dirty="0">
                        <a:solidFill>
                          <a:srgbClr val="FF0000"/>
                        </a:solidFill>
                      </a:endParaRPr>
                    </a:p>
                  </a:txBody>
                  <a:tcPr/>
                </a:tc>
                <a:tc>
                  <a:txBody>
                    <a:bodyPr/>
                    <a:lstStyle/>
                    <a:p>
                      <a:pPr algn="ctr"/>
                      <a:r>
                        <a:rPr lang="en-US" dirty="0"/>
                        <a:t>83.63</a:t>
                      </a:r>
                    </a:p>
                  </a:txBody>
                  <a:tcPr/>
                </a:tc>
                <a:tc>
                  <a:txBody>
                    <a:bodyPr/>
                    <a:lstStyle/>
                    <a:p>
                      <a:pPr algn="ctr"/>
                      <a:r>
                        <a:rPr lang="en-US" dirty="0"/>
                        <a:t>68.82</a:t>
                      </a:r>
                    </a:p>
                  </a:txBody>
                  <a:tcPr/>
                </a:tc>
                <a:tc>
                  <a:txBody>
                    <a:bodyPr/>
                    <a:lstStyle/>
                    <a:p>
                      <a:pPr algn="ctr"/>
                      <a:r>
                        <a:rPr lang="en-US" dirty="0"/>
                        <a:t>0.548</a:t>
                      </a:r>
                    </a:p>
                  </a:txBody>
                  <a:tcPr/>
                </a:tc>
                <a:extLst>
                  <a:ext uri="{0D108BD9-81ED-4DB2-BD59-A6C34878D82A}">
                    <a16:rowId xmlns:a16="http://schemas.microsoft.com/office/drawing/2014/main" val="277690519"/>
                  </a:ext>
                </a:extLst>
              </a:tr>
            </a:tbl>
          </a:graphicData>
        </a:graphic>
      </p:graphicFrame>
      <p:sp>
        <p:nvSpPr>
          <p:cNvPr id="3" name="TextBox 2">
            <a:extLst>
              <a:ext uri="{FF2B5EF4-FFF2-40B4-BE49-F238E27FC236}">
                <a16:creationId xmlns:a16="http://schemas.microsoft.com/office/drawing/2014/main" id="{C91FCF96-33D8-4720-A524-61FC717A411F}"/>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decoder – Pyramid </a:t>
            </a:r>
            <a:r>
              <a:rPr lang="en-US" sz="2400" dirty="0" err="1"/>
              <a:t>DANet</a:t>
            </a:r>
            <a:endParaRPr lang="en-US" sz="2400" dirty="0"/>
          </a:p>
        </p:txBody>
      </p:sp>
      <p:sp>
        <p:nvSpPr>
          <p:cNvPr id="4" name="TextBox 3">
            <a:extLst>
              <a:ext uri="{FF2B5EF4-FFF2-40B4-BE49-F238E27FC236}">
                <a16:creationId xmlns:a16="http://schemas.microsoft.com/office/drawing/2014/main" id="{B4CE0A5A-2FEB-45C6-9C28-44CADB3E191E}"/>
              </a:ext>
            </a:extLst>
          </p:cNvPr>
          <p:cNvSpPr txBox="1"/>
          <p:nvPr/>
        </p:nvSpPr>
        <p:spPr>
          <a:xfrm>
            <a:off x="876885" y="3150157"/>
            <a:ext cx="9941075" cy="32778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Both models are still not well trained even with 4 gpus (averaging IOU is still very low)</a:t>
            </a:r>
          </a:p>
          <a:p>
            <a:pPr marL="285750" indent="-285750">
              <a:lnSpc>
                <a:spcPct val="150000"/>
              </a:lnSpc>
              <a:buFont typeface="Arial" panose="020B0604020202020204" pitchFamily="34" charset="0"/>
              <a:buChar char="•"/>
            </a:pPr>
            <a:r>
              <a:rPr lang="en-US" dirty="0"/>
              <a:t>PPM-DANet has higher averaging IOU even though the pixel-wise accuracy is lower. This can be due to the fact that PPM-DANet has much parameters and is harder to train, but it can produce better predictions.</a:t>
            </a:r>
          </a:p>
          <a:p>
            <a:pPr marL="285750" indent="-285750">
              <a:lnSpc>
                <a:spcPct val="150000"/>
              </a:lnSpc>
              <a:buFont typeface="Arial" panose="020B0604020202020204" pitchFamily="34" charset="0"/>
              <a:buChar char="•"/>
            </a:pPr>
            <a:r>
              <a:rPr lang="en-US" dirty="0"/>
              <a:t>We cannot justify if PPM-DANet is a better model or not mainly for two reasons:</a:t>
            </a:r>
          </a:p>
          <a:p>
            <a:pPr marL="742950" lvl="1" indent="-285750">
              <a:lnSpc>
                <a:spcPct val="150000"/>
              </a:lnSpc>
              <a:buFont typeface="Arial" panose="020B0604020202020204" pitchFamily="34" charset="0"/>
              <a:buChar char="•"/>
            </a:pPr>
            <a:r>
              <a:rPr lang="en-US" dirty="0"/>
              <a:t>Limited computational power. We cannot train the model to optimum.</a:t>
            </a:r>
          </a:p>
          <a:p>
            <a:pPr marL="742950" lvl="1" indent="-285750">
              <a:lnSpc>
                <a:spcPct val="150000"/>
              </a:lnSpc>
              <a:buFont typeface="Arial" panose="020B0604020202020204" pitchFamily="34" charset="0"/>
              <a:buChar char="•"/>
            </a:pPr>
            <a:r>
              <a:rPr lang="en-US" dirty="0"/>
              <a:t>Limited time. We did not carefully tune the hyper-parameters when training.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1579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E31753-3914-4093-97D8-CDD2FEF4D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79" y="592006"/>
            <a:ext cx="5385786" cy="1345789"/>
          </a:xfrm>
          <a:prstGeom prst="rect">
            <a:avLst/>
          </a:prstGeom>
        </p:spPr>
      </p:pic>
      <p:pic>
        <p:nvPicPr>
          <p:cNvPr id="7" name="Picture 6">
            <a:extLst>
              <a:ext uri="{FF2B5EF4-FFF2-40B4-BE49-F238E27FC236}">
                <a16:creationId xmlns:a16="http://schemas.microsoft.com/office/drawing/2014/main" id="{31D52B67-3CDB-4A63-8059-410098AA9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79" y="1937795"/>
            <a:ext cx="5385786" cy="1795262"/>
          </a:xfrm>
          <a:prstGeom prst="rect">
            <a:avLst/>
          </a:prstGeom>
        </p:spPr>
      </p:pic>
      <p:pic>
        <p:nvPicPr>
          <p:cNvPr id="9" name="Picture 8">
            <a:extLst>
              <a:ext uri="{FF2B5EF4-FFF2-40B4-BE49-F238E27FC236}">
                <a16:creationId xmlns:a16="http://schemas.microsoft.com/office/drawing/2014/main" id="{EC6DAF78-89FC-481C-8710-3F1B63B04F2F}"/>
              </a:ext>
            </a:extLst>
          </p:cNvPr>
          <p:cNvPicPr>
            <a:picLocks noChangeAspect="1"/>
          </p:cNvPicPr>
          <p:nvPr/>
        </p:nvPicPr>
        <p:blipFill rotWithShape="1">
          <a:blip r:embed="rId4">
            <a:extLst>
              <a:ext uri="{28A0092B-C50C-407E-A947-70E740481C1C}">
                <a14:useLocalDpi xmlns:a14="http://schemas.microsoft.com/office/drawing/2010/main" val="0"/>
              </a:ext>
            </a:extLst>
          </a:blip>
          <a:srcRect l="66667"/>
          <a:stretch/>
        </p:blipFill>
        <p:spPr>
          <a:xfrm>
            <a:off x="5619360" y="1946587"/>
            <a:ext cx="1795262" cy="1795262"/>
          </a:xfrm>
          <a:prstGeom prst="rect">
            <a:avLst/>
          </a:prstGeom>
        </p:spPr>
      </p:pic>
      <p:pic>
        <p:nvPicPr>
          <p:cNvPr id="11" name="Picture 10">
            <a:extLst>
              <a:ext uri="{FF2B5EF4-FFF2-40B4-BE49-F238E27FC236}">
                <a16:creationId xmlns:a16="http://schemas.microsoft.com/office/drawing/2014/main" id="{CDCA315B-6CFF-4D7D-A90D-660F606DE5A0}"/>
              </a:ext>
            </a:extLst>
          </p:cNvPr>
          <p:cNvPicPr>
            <a:picLocks noChangeAspect="1"/>
          </p:cNvPicPr>
          <p:nvPr/>
        </p:nvPicPr>
        <p:blipFill rotWithShape="1">
          <a:blip r:embed="rId5">
            <a:extLst>
              <a:ext uri="{28A0092B-C50C-407E-A947-70E740481C1C}">
                <a14:useLocalDpi xmlns:a14="http://schemas.microsoft.com/office/drawing/2010/main" val="0"/>
              </a:ext>
            </a:extLst>
          </a:blip>
          <a:srcRect l="66626"/>
          <a:stretch/>
        </p:blipFill>
        <p:spPr>
          <a:xfrm>
            <a:off x="5617387" y="596402"/>
            <a:ext cx="1797440" cy="1345789"/>
          </a:xfrm>
          <a:prstGeom prst="rect">
            <a:avLst/>
          </a:prstGeom>
        </p:spPr>
      </p:pic>
      <p:pic>
        <p:nvPicPr>
          <p:cNvPr id="13" name="Picture 12">
            <a:extLst>
              <a:ext uri="{FF2B5EF4-FFF2-40B4-BE49-F238E27FC236}">
                <a16:creationId xmlns:a16="http://schemas.microsoft.com/office/drawing/2014/main" id="{7FE33F8C-5ED4-4276-A39F-884026A011F7}"/>
              </a:ext>
            </a:extLst>
          </p:cNvPr>
          <p:cNvPicPr>
            <a:picLocks noChangeAspect="1"/>
          </p:cNvPicPr>
          <p:nvPr/>
        </p:nvPicPr>
        <p:blipFill rotWithShape="1">
          <a:blip r:embed="rId6">
            <a:extLst>
              <a:ext uri="{28A0092B-C50C-407E-A947-70E740481C1C}">
                <a14:useLocalDpi xmlns:a14="http://schemas.microsoft.com/office/drawing/2010/main" val="0"/>
              </a:ext>
            </a:extLst>
          </a:blip>
          <a:srcRect l="66733" t="10818"/>
          <a:stretch/>
        </p:blipFill>
        <p:spPr>
          <a:xfrm>
            <a:off x="5511593" y="5702045"/>
            <a:ext cx="1867723" cy="1012328"/>
          </a:xfrm>
          <a:prstGeom prst="rect">
            <a:avLst/>
          </a:prstGeom>
        </p:spPr>
      </p:pic>
      <p:pic>
        <p:nvPicPr>
          <p:cNvPr id="15" name="Picture 14">
            <a:extLst>
              <a:ext uri="{FF2B5EF4-FFF2-40B4-BE49-F238E27FC236}">
                <a16:creationId xmlns:a16="http://schemas.microsoft.com/office/drawing/2014/main" id="{7635AE41-1974-4182-86AA-D7EE758A8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601" y="5679928"/>
            <a:ext cx="5350274" cy="1012328"/>
          </a:xfrm>
          <a:prstGeom prst="rect">
            <a:avLst/>
          </a:prstGeom>
        </p:spPr>
      </p:pic>
      <p:pic>
        <p:nvPicPr>
          <p:cNvPr id="19" name="Picture 18">
            <a:extLst>
              <a:ext uri="{FF2B5EF4-FFF2-40B4-BE49-F238E27FC236}">
                <a16:creationId xmlns:a16="http://schemas.microsoft.com/office/drawing/2014/main" id="{82E5FAA1-A0A7-45C1-89AF-E4C2E6D6C469}"/>
              </a:ext>
            </a:extLst>
          </p:cNvPr>
          <p:cNvPicPr>
            <a:picLocks noChangeAspect="1"/>
          </p:cNvPicPr>
          <p:nvPr/>
        </p:nvPicPr>
        <p:blipFill rotWithShape="1">
          <a:blip r:embed="rId8">
            <a:extLst>
              <a:ext uri="{28A0092B-C50C-407E-A947-70E740481C1C}">
                <a14:useLocalDpi xmlns:a14="http://schemas.microsoft.com/office/drawing/2010/main" val="0"/>
              </a:ext>
            </a:extLst>
          </a:blip>
          <a:srcRect l="66626"/>
          <a:stretch/>
        </p:blipFill>
        <p:spPr>
          <a:xfrm>
            <a:off x="5581875" y="3717391"/>
            <a:ext cx="1797441" cy="1795262"/>
          </a:xfrm>
          <a:prstGeom prst="rect">
            <a:avLst/>
          </a:prstGeom>
        </p:spPr>
      </p:pic>
      <p:sp>
        <p:nvSpPr>
          <p:cNvPr id="22" name="TextBox 21">
            <a:extLst>
              <a:ext uri="{FF2B5EF4-FFF2-40B4-BE49-F238E27FC236}">
                <a16:creationId xmlns:a16="http://schemas.microsoft.com/office/drawing/2014/main" id="{1A230FB2-946B-496B-9418-D03843864D2F}"/>
              </a:ext>
            </a:extLst>
          </p:cNvPr>
          <p:cNvSpPr txBox="1"/>
          <p:nvPr/>
        </p:nvSpPr>
        <p:spPr>
          <a:xfrm>
            <a:off x="491231" y="179974"/>
            <a:ext cx="8015548" cy="369332"/>
          </a:xfrm>
          <a:prstGeom prst="rect">
            <a:avLst/>
          </a:prstGeom>
          <a:noFill/>
        </p:spPr>
        <p:txBody>
          <a:bodyPr wrap="square" rtlCol="0">
            <a:spAutoFit/>
          </a:bodyPr>
          <a:lstStyle/>
          <a:p>
            <a:r>
              <a:rPr lang="en-US" dirty="0"/>
              <a:t>Image                       Ground Truth	  DANet                 PPM-DANet    </a:t>
            </a:r>
          </a:p>
        </p:txBody>
      </p:sp>
      <p:sp>
        <p:nvSpPr>
          <p:cNvPr id="27" name="Oval 26">
            <a:extLst>
              <a:ext uri="{FF2B5EF4-FFF2-40B4-BE49-F238E27FC236}">
                <a16:creationId xmlns:a16="http://schemas.microsoft.com/office/drawing/2014/main" id="{8FF383F8-1621-4068-AC92-C33934B1C83C}"/>
              </a:ext>
            </a:extLst>
          </p:cNvPr>
          <p:cNvSpPr/>
          <p:nvPr/>
        </p:nvSpPr>
        <p:spPr>
          <a:xfrm>
            <a:off x="6096000" y="1127681"/>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DCF4DA5C-E9D0-46FE-887A-C10F7BB89E3C}"/>
              </a:ext>
            </a:extLst>
          </p:cNvPr>
          <p:cNvSpPr/>
          <p:nvPr/>
        </p:nvSpPr>
        <p:spPr>
          <a:xfrm>
            <a:off x="7242703" y="1439885"/>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5F32EF4B-B3CA-4686-9274-A985A2306743}"/>
              </a:ext>
            </a:extLst>
          </p:cNvPr>
          <p:cNvSpPr/>
          <p:nvPr/>
        </p:nvSpPr>
        <p:spPr>
          <a:xfrm>
            <a:off x="5698664" y="3446916"/>
            <a:ext cx="1601858" cy="2514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4113C0FE-480B-4E54-8A6E-F92E22FED1EE}"/>
              </a:ext>
            </a:extLst>
          </p:cNvPr>
          <p:cNvSpPr/>
          <p:nvPr/>
        </p:nvSpPr>
        <p:spPr>
          <a:xfrm>
            <a:off x="6835808" y="3113415"/>
            <a:ext cx="603832" cy="3655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1D61F153-B6D9-486C-B58A-03AC2EF61A4C}"/>
              </a:ext>
            </a:extLst>
          </p:cNvPr>
          <p:cNvSpPr/>
          <p:nvPr/>
        </p:nvSpPr>
        <p:spPr>
          <a:xfrm>
            <a:off x="6969226" y="4204107"/>
            <a:ext cx="212719" cy="2127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939300BF-DB9E-4669-A28C-BC959DD4A1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601" y="3733057"/>
            <a:ext cx="5360562" cy="1786854"/>
          </a:xfrm>
          <a:prstGeom prst="rect">
            <a:avLst/>
          </a:prstGeom>
        </p:spPr>
      </p:pic>
      <p:sp>
        <p:nvSpPr>
          <p:cNvPr id="34" name="Oval 33">
            <a:extLst>
              <a:ext uri="{FF2B5EF4-FFF2-40B4-BE49-F238E27FC236}">
                <a16:creationId xmlns:a16="http://schemas.microsoft.com/office/drawing/2014/main" id="{D8A78DFF-E7A3-4FEF-9366-A926237F103E}"/>
              </a:ext>
            </a:extLst>
          </p:cNvPr>
          <p:cNvSpPr/>
          <p:nvPr/>
        </p:nvSpPr>
        <p:spPr>
          <a:xfrm>
            <a:off x="6494174" y="4776185"/>
            <a:ext cx="341634" cy="316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A47B00F8-D174-4CE8-8855-C79F1A2AFF28}"/>
              </a:ext>
            </a:extLst>
          </p:cNvPr>
          <p:cNvSpPr txBox="1"/>
          <p:nvPr/>
        </p:nvSpPr>
        <p:spPr>
          <a:xfrm>
            <a:off x="7931857" y="911323"/>
            <a:ext cx="3896493"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PPM-DANet can capture more details in the images than DANet (circled in red).</a:t>
            </a:r>
          </a:p>
          <a:p>
            <a:pPr marL="285750" indent="-285750">
              <a:lnSpc>
                <a:spcPct val="150000"/>
              </a:lnSpc>
              <a:buFont typeface="Arial" panose="020B0604020202020204" pitchFamily="34" charset="0"/>
              <a:buChar char="•"/>
            </a:pPr>
            <a:r>
              <a:rPr lang="en-US" dirty="0"/>
              <a:t>PPM-DANet has worse performance in identifying the big objects and tend to predict more shattered structure (such as the last example).  However, as stated before, this can be due to the fact that the PPM-DANet is more complicated in parameters and is harder to train. </a:t>
            </a:r>
          </a:p>
        </p:txBody>
      </p:sp>
    </p:spTree>
    <p:extLst>
      <p:ext uri="{BB962C8B-B14F-4D97-AF65-F5344CB8AC3E}">
        <p14:creationId xmlns:p14="http://schemas.microsoft.com/office/powerpoint/2010/main" val="305603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31987A-D440-4CD8-B745-ACA677CD7336}"/>
              </a:ext>
            </a:extLst>
          </p:cNvPr>
          <p:cNvSpPr txBox="1"/>
          <p:nvPr/>
        </p:nvSpPr>
        <p:spPr>
          <a:xfrm>
            <a:off x="2239617" y="750520"/>
            <a:ext cx="7712765" cy="646331"/>
          </a:xfrm>
          <a:prstGeom prst="rect">
            <a:avLst/>
          </a:prstGeom>
          <a:noFill/>
        </p:spPr>
        <p:txBody>
          <a:bodyPr wrap="square" rtlCol="0">
            <a:spAutoFit/>
          </a:bodyPr>
          <a:lstStyle/>
          <a:p>
            <a:pPr algn="ctr"/>
            <a:r>
              <a:rPr lang="en-US" sz="3600" dirty="0"/>
              <a:t>Outline</a:t>
            </a:r>
          </a:p>
        </p:txBody>
      </p:sp>
      <p:sp>
        <p:nvSpPr>
          <p:cNvPr id="5" name="TextBox 4">
            <a:extLst>
              <a:ext uri="{FF2B5EF4-FFF2-40B4-BE49-F238E27FC236}">
                <a16:creationId xmlns:a16="http://schemas.microsoft.com/office/drawing/2014/main" id="{29AFDB76-321B-473D-81DE-817B2752EF88}"/>
              </a:ext>
            </a:extLst>
          </p:cNvPr>
          <p:cNvSpPr txBox="1"/>
          <p:nvPr/>
        </p:nvSpPr>
        <p:spPr>
          <a:xfrm>
            <a:off x="1562523" y="2019502"/>
            <a:ext cx="5675243" cy="225106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a:t>New dataset (Coco Stuff)</a:t>
            </a:r>
          </a:p>
          <a:p>
            <a:pPr marL="285750" indent="-285750" algn="just">
              <a:lnSpc>
                <a:spcPct val="150000"/>
              </a:lnSpc>
              <a:buFont typeface="Arial" panose="020B0604020202020204" pitchFamily="34" charset="0"/>
              <a:buChar char="•"/>
            </a:pPr>
            <a:r>
              <a:rPr lang="en-US" sz="2400" dirty="0"/>
              <a:t>New decoder </a:t>
            </a:r>
          </a:p>
          <a:p>
            <a:pPr marL="742950" lvl="1" indent="-285750" algn="just">
              <a:lnSpc>
                <a:spcPct val="150000"/>
              </a:lnSpc>
              <a:buFont typeface="Arial" panose="020B0604020202020204" pitchFamily="34" charset="0"/>
              <a:buChar char="•"/>
            </a:pPr>
            <a:r>
              <a:rPr lang="en-US" sz="2400" dirty="0"/>
              <a:t>Dual Attention Network</a:t>
            </a:r>
          </a:p>
          <a:p>
            <a:pPr marL="742950" lvl="1" indent="-285750" algn="just">
              <a:lnSpc>
                <a:spcPct val="150000"/>
              </a:lnSpc>
              <a:buFont typeface="Arial" panose="020B0604020202020204" pitchFamily="34" charset="0"/>
              <a:buChar char="•"/>
            </a:pPr>
            <a:r>
              <a:rPr lang="en-US" sz="2400" dirty="0"/>
              <a:t>Pyramid - Dual Attention Network</a:t>
            </a:r>
          </a:p>
        </p:txBody>
      </p:sp>
    </p:spTree>
    <p:extLst>
      <p:ext uri="{BB962C8B-B14F-4D97-AF65-F5344CB8AC3E}">
        <p14:creationId xmlns:p14="http://schemas.microsoft.com/office/powerpoint/2010/main" val="411682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534B46-03A0-4D28-BD00-FBE49C3A327D}"/>
              </a:ext>
            </a:extLst>
          </p:cNvPr>
          <p:cNvSpPr txBox="1"/>
          <p:nvPr/>
        </p:nvSpPr>
        <p:spPr>
          <a:xfrm>
            <a:off x="2239617" y="367748"/>
            <a:ext cx="7712765" cy="461665"/>
          </a:xfrm>
          <a:prstGeom prst="rect">
            <a:avLst/>
          </a:prstGeom>
          <a:noFill/>
        </p:spPr>
        <p:txBody>
          <a:bodyPr wrap="square" rtlCol="0">
            <a:spAutoFit/>
          </a:bodyPr>
          <a:lstStyle/>
          <a:p>
            <a:pPr algn="ctr"/>
            <a:r>
              <a:rPr lang="en-US" sz="2400" dirty="0"/>
              <a:t>Baseline method</a:t>
            </a:r>
          </a:p>
        </p:txBody>
      </p:sp>
      <p:graphicFrame>
        <p:nvGraphicFramePr>
          <p:cNvPr id="3" name="Table 2">
            <a:extLst>
              <a:ext uri="{FF2B5EF4-FFF2-40B4-BE49-F238E27FC236}">
                <a16:creationId xmlns:a16="http://schemas.microsoft.com/office/drawing/2014/main" id="{55FCDA16-6230-4A61-9197-2918FF6E048A}"/>
              </a:ext>
            </a:extLst>
          </p:cNvPr>
          <p:cNvGraphicFramePr>
            <a:graphicFrameLocks noGrp="1"/>
          </p:cNvGraphicFramePr>
          <p:nvPr>
            <p:extLst>
              <p:ext uri="{D42A27DB-BD31-4B8C-83A1-F6EECF244321}">
                <p14:modId xmlns:p14="http://schemas.microsoft.com/office/powerpoint/2010/main" val="135163250"/>
              </p:ext>
            </p:extLst>
          </p:nvPr>
        </p:nvGraphicFramePr>
        <p:xfrm>
          <a:off x="2527851" y="1119947"/>
          <a:ext cx="7424531" cy="1102360"/>
        </p:xfrm>
        <a:graphic>
          <a:graphicData uri="http://schemas.openxmlformats.org/drawingml/2006/table">
            <a:tbl>
              <a:tblPr firstRow="1" bandRow="1">
                <a:tableStyleId>{D7AC3CCA-C797-4891-BE02-D94E43425B78}</a:tableStyleId>
              </a:tblPr>
              <a:tblGrid>
                <a:gridCol w="2877127">
                  <a:extLst>
                    <a:ext uri="{9D8B030D-6E8A-4147-A177-3AD203B41FA5}">
                      <a16:colId xmlns:a16="http://schemas.microsoft.com/office/drawing/2014/main" val="4241985595"/>
                    </a:ext>
                  </a:extLst>
                </a:gridCol>
                <a:gridCol w="2273702">
                  <a:extLst>
                    <a:ext uri="{9D8B030D-6E8A-4147-A177-3AD203B41FA5}">
                      <a16:colId xmlns:a16="http://schemas.microsoft.com/office/drawing/2014/main" val="3007050743"/>
                    </a:ext>
                  </a:extLst>
                </a:gridCol>
                <a:gridCol w="2273702">
                  <a:extLst>
                    <a:ext uri="{9D8B030D-6E8A-4147-A177-3AD203B41FA5}">
                      <a16:colId xmlns:a16="http://schemas.microsoft.com/office/drawing/2014/main" val="3992338781"/>
                    </a:ext>
                  </a:extLst>
                </a:gridCol>
              </a:tblGrid>
              <a:tr h="370840">
                <a:tc>
                  <a:txBody>
                    <a:bodyPr/>
                    <a:lstStyle/>
                    <a:p>
                      <a:pPr algn="ctr"/>
                      <a:r>
                        <a:rPr lang="en-US" altLang="zh-CN" dirty="0"/>
                        <a:t>Dataset</a:t>
                      </a:r>
                      <a:endParaRPr lang="en-US" dirty="0"/>
                    </a:p>
                  </a:txBody>
                  <a:tcPr anchor="ctr"/>
                </a:tc>
                <a:tc gridSpan="2">
                  <a:txBody>
                    <a:bodyPr/>
                    <a:lstStyle/>
                    <a:p>
                      <a:pPr algn="ctr"/>
                      <a:r>
                        <a:rPr lang="en-US" dirty="0"/>
                        <a:t>Model architecture</a:t>
                      </a:r>
                    </a:p>
                  </a:txBody>
                  <a:tcPr anchor="ctr"/>
                </a:tc>
                <a:tc hMerge="1">
                  <a:txBody>
                    <a:bodyPr/>
                    <a:lstStyle/>
                    <a:p>
                      <a:endParaRPr lang="en-US"/>
                    </a:p>
                  </a:txBody>
                  <a:tcPr/>
                </a:tc>
                <a:extLst>
                  <a:ext uri="{0D108BD9-81ED-4DB2-BD59-A6C34878D82A}">
                    <a16:rowId xmlns:a16="http://schemas.microsoft.com/office/drawing/2014/main" val="1770602118"/>
                  </a:ext>
                </a:extLst>
              </a:tr>
              <a:tr h="185420">
                <a:tc rowSpan="2">
                  <a:txBody>
                    <a:bodyPr/>
                    <a:lstStyle/>
                    <a:p>
                      <a:pPr algn="ctr"/>
                      <a:r>
                        <a:rPr lang="en-US" dirty="0"/>
                        <a:t>ADE-20K</a:t>
                      </a:r>
                    </a:p>
                  </a:txBody>
                  <a:tcPr anchor="ctr"/>
                </a:tc>
                <a:tc>
                  <a:txBody>
                    <a:bodyPr/>
                    <a:lstStyle/>
                    <a:p>
                      <a:pPr algn="ctr"/>
                      <a:r>
                        <a:rPr lang="en-US" dirty="0"/>
                        <a:t>Encoder</a:t>
                      </a:r>
                    </a:p>
                  </a:txBody>
                  <a:tcPr anchor="ctr"/>
                </a:tc>
                <a:tc>
                  <a:txBody>
                    <a:bodyPr/>
                    <a:lstStyle/>
                    <a:p>
                      <a:pPr algn="ctr"/>
                      <a:r>
                        <a:rPr lang="en-US" dirty="0"/>
                        <a:t>Decoder</a:t>
                      </a:r>
                    </a:p>
                  </a:txBody>
                  <a:tcPr anchor="ctr"/>
                </a:tc>
                <a:extLst>
                  <a:ext uri="{0D108BD9-81ED-4DB2-BD59-A6C34878D82A}">
                    <a16:rowId xmlns:a16="http://schemas.microsoft.com/office/drawing/2014/main" val="743294052"/>
                  </a:ext>
                </a:extLst>
              </a:tr>
              <a:tr h="185420">
                <a:tc vMerge="1">
                  <a:txBody>
                    <a:bodyPr/>
                    <a:lstStyle/>
                    <a:p>
                      <a:endParaRPr lang="en-US"/>
                    </a:p>
                  </a:txBody>
                  <a:tcPr/>
                </a:tc>
                <a:tc>
                  <a:txBody>
                    <a:bodyPr/>
                    <a:lstStyle/>
                    <a:p>
                      <a:pPr algn="ctr"/>
                      <a:r>
                        <a:rPr lang="en-US" dirty="0"/>
                        <a:t>ResNet50</a:t>
                      </a:r>
                    </a:p>
                  </a:txBody>
                  <a:tcPr anchor="ctr"/>
                </a:tc>
                <a:tc>
                  <a:txBody>
                    <a:bodyPr/>
                    <a:lstStyle/>
                    <a:p>
                      <a:pPr algn="ctr"/>
                      <a:r>
                        <a:rPr lang="en-US" dirty="0"/>
                        <a:t>UperNet</a:t>
                      </a:r>
                    </a:p>
                  </a:txBody>
                  <a:tcPr anchor="ctr"/>
                </a:tc>
                <a:extLst>
                  <a:ext uri="{0D108BD9-81ED-4DB2-BD59-A6C34878D82A}">
                    <a16:rowId xmlns:a16="http://schemas.microsoft.com/office/drawing/2014/main" val="11052442"/>
                  </a:ext>
                </a:extLst>
              </a:tr>
            </a:tbl>
          </a:graphicData>
        </a:graphic>
      </p:graphicFrame>
      <p:grpSp>
        <p:nvGrpSpPr>
          <p:cNvPr id="4" name="Group 3">
            <a:extLst>
              <a:ext uri="{FF2B5EF4-FFF2-40B4-BE49-F238E27FC236}">
                <a16:creationId xmlns:a16="http://schemas.microsoft.com/office/drawing/2014/main" id="{257EE235-D99A-4873-B4B6-A6CDEA1CD43A}"/>
              </a:ext>
            </a:extLst>
          </p:cNvPr>
          <p:cNvGrpSpPr/>
          <p:nvPr/>
        </p:nvGrpSpPr>
        <p:grpSpPr>
          <a:xfrm>
            <a:off x="487640" y="2848716"/>
            <a:ext cx="5101492" cy="1912127"/>
            <a:chOff x="368371" y="3087256"/>
            <a:chExt cx="4131182" cy="1548438"/>
          </a:xfrm>
        </p:grpSpPr>
        <p:pic>
          <p:nvPicPr>
            <p:cNvPr id="1026" name="Picture 2">
              <a:extLst>
                <a:ext uri="{FF2B5EF4-FFF2-40B4-BE49-F238E27FC236}">
                  <a16:creationId xmlns:a16="http://schemas.microsoft.com/office/drawing/2014/main" id="{A6C105F5-54F8-4450-92B4-73296B669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71" y="3087256"/>
              <a:ext cx="2065591" cy="1548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3E43505-9A30-46BC-81F3-BA1A1B16B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962" y="3087256"/>
              <a:ext cx="2065591" cy="15484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9067CD15-C3E5-4EDC-A3E2-D273CEFC1FE1}"/>
              </a:ext>
            </a:extLst>
          </p:cNvPr>
          <p:cNvGrpSpPr/>
          <p:nvPr/>
        </p:nvGrpSpPr>
        <p:grpSpPr>
          <a:xfrm>
            <a:off x="6431076" y="2848716"/>
            <a:ext cx="5273284" cy="1912126"/>
            <a:chOff x="6431076" y="2848716"/>
            <a:chExt cx="5273284" cy="1912126"/>
          </a:xfrm>
        </p:grpSpPr>
        <p:pic>
          <p:nvPicPr>
            <p:cNvPr id="1030" name="Picture 6">
              <a:extLst>
                <a:ext uri="{FF2B5EF4-FFF2-40B4-BE49-F238E27FC236}">
                  <a16:creationId xmlns:a16="http://schemas.microsoft.com/office/drawing/2014/main" id="{A543D2FE-2691-4404-85FC-BC8D2375D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1076" y="2848716"/>
              <a:ext cx="2636642" cy="19121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358A78B-3314-42B3-8152-C94CDBC4D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718" y="2848716"/>
              <a:ext cx="2636642" cy="191212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F75169FF-F0CA-49EB-B365-F67020262BD7}"/>
              </a:ext>
            </a:extLst>
          </p:cNvPr>
          <p:cNvSpPr txBox="1"/>
          <p:nvPr/>
        </p:nvSpPr>
        <p:spPr>
          <a:xfrm>
            <a:off x="3260033" y="5217401"/>
            <a:ext cx="596016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20K images for training, 2K images for validation</a:t>
            </a:r>
          </a:p>
          <a:p>
            <a:pPr marL="285750" indent="-285750">
              <a:buFont typeface="Arial" panose="020B0604020202020204" pitchFamily="34" charset="0"/>
              <a:buChar char="•"/>
            </a:pPr>
            <a:r>
              <a:rPr lang="en-US" dirty="0"/>
              <a:t>150 semantic categories</a:t>
            </a:r>
          </a:p>
          <a:p>
            <a:pPr marL="742950" lvl="1" indent="-285750">
              <a:buFont typeface="Wingdings" panose="05000000000000000000" pitchFamily="2" charset="2"/>
              <a:buChar char="§"/>
            </a:pPr>
            <a:r>
              <a:rPr lang="en-US" dirty="0"/>
              <a:t>Stuffs: sky, road, grass …</a:t>
            </a:r>
          </a:p>
          <a:p>
            <a:pPr marL="742950" lvl="1" indent="-285750">
              <a:buFont typeface="Wingdings" panose="05000000000000000000" pitchFamily="2" charset="2"/>
              <a:buChar char="§"/>
            </a:pPr>
            <a:r>
              <a:rPr lang="en-US" dirty="0"/>
              <a:t>Discrete objects: person, car, bed …</a:t>
            </a:r>
          </a:p>
        </p:txBody>
      </p:sp>
    </p:spTree>
    <p:extLst>
      <p:ext uri="{BB962C8B-B14F-4D97-AF65-F5344CB8AC3E}">
        <p14:creationId xmlns:p14="http://schemas.microsoft.com/office/powerpoint/2010/main" val="1180520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82285E-5576-490C-83D8-384D723BB103}"/>
              </a:ext>
            </a:extLst>
          </p:cNvPr>
          <p:cNvSpPr txBox="1"/>
          <p:nvPr/>
        </p:nvSpPr>
        <p:spPr>
          <a:xfrm>
            <a:off x="2239617" y="367748"/>
            <a:ext cx="7712765" cy="461665"/>
          </a:xfrm>
          <a:prstGeom prst="rect">
            <a:avLst/>
          </a:prstGeom>
          <a:noFill/>
        </p:spPr>
        <p:txBody>
          <a:bodyPr wrap="square" rtlCol="0">
            <a:spAutoFit/>
          </a:bodyPr>
          <a:lstStyle/>
          <a:p>
            <a:pPr algn="ctr"/>
            <a:r>
              <a:rPr lang="en-US" sz="2400" dirty="0"/>
              <a:t>Baseline performance</a:t>
            </a:r>
          </a:p>
        </p:txBody>
      </p:sp>
      <p:graphicFrame>
        <p:nvGraphicFramePr>
          <p:cNvPr id="3" name="Table 2">
            <a:extLst>
              <a:ext uri="{FF2B5EF4-FFF2-40B4-BE49-F238E27FC236}">
                <a16:creationId xmlns:a16="http://schemas.microsoft.com/office/drawing/2014/main" id="{C0E05889-E3B0-4F33-BE88-08781F73D6B6}"/>
              </a:ext>
            </a:extLst>
          </p:cNvPr>
          <p:cNvGraphicFramePr>
            <a:graphicFrameLocks noGrp="1"/>
          </p:cNvGraphicFramePr>
          <p:nvPr>
            <p:extLst>
              <p:ext uri="{D42A27DB-BD31-4B8C-83A1-F6EECF244321}">
                <p14:modId xmlns:p14="http://schemas.microsoft.com/office/powerpoint/2010/main" val="3650222926"/>
              </p:ext>
            </p:extLst>
          </p:nvPr>
        </p:nvGraphicFramePr>
        <p:xfrm>
          <a:off x="990151" y="1122466"/>
          <a:ext cx="10211693" cy="741680"/>
        </p:xfrm>
        <a:graphic>
          <a:graphicData uri="http://schemas.openxmlformats.org/drawingml/2006/table">
            <a:tbl>
              <a:tblPr firstRow="1" bandRow="1">
                <a:tableStyleId>{D7AC3CCA-C797-4891-BE02-D94E43425B78}</a:tableStyleId>
              </a:tblPr>
              <a:tblGrid>
                <a:gridCol w="1039767">
                  <a:extLst>
                    <a:ext uri="{9D8B030D-6E8A-4147-A177-3AD203B41FA5}">
                      <a16:colId xmlns:a16="http://schemas.microsoft.com/office/drawing/2014/main" val="859451516"/>
                    </a:ext>
                  </a:extLst>
                </a:gridCol>
                <a:gridCol w="2067870">
                  <a:extLst>
                    <a:ext uri="{9D8B030D-6E8A-4147-A177-3AD203B41FA5}">
                      <a16:colId xmlns:a16="http://schemas.microsoft.com/office/drawing/2014/main" val="3755928990"/>
                    </a:ext>
                  </a:extLst>
                </a:gridCol>
                <a:gridCol w="1123122">
                  <a:extLst>
                    <a:ext uri="{9D8B030D-6E8A-4147-A177-3AD203B41FA5}">
                      <a16:colId xmlns:a16="http://schemas.microsoft.com/office/drawing/2014/main" val="3057623538"/>
                    </a:ext>
                  </a:extLst>
                </a:gridCol>
                <a:gridCol w="1480931">
                  <a:extLst>
                    <a:ext uri="{9D8B030D-6E8A-4147-A177-3AD203B41FA5}">
                      <a16:colId xmlns:a16="http://schemas.microsoft.com/office/drawing/2014/main" val="229974653"/>
                    </a:ext>
                  </a:extLst>
                </a:gridCol>
                <a:gridCol w="2126973">
                  <a:extLst>
                    <a:ext uri="{9D8B030D-6E8A-4147-A177-3AD203B41FA5}">
                      <a16:colId xmlns:a16="http://schemas.microsoft.com/office/drawing/2014/main" val="3296987904"/>
                    </a:ext>
                  </a:extLst>
                </a:gridCol>
                <a:gridCol w="2373030">
                  <a:extLst>
                    <a:ext uri="{9D8B030D-6E8A-4147-A177-3AD203B41FA5}">
                      <a16:colId xmlns:a16="http://schemas.microsoft.com/office/drawing/2014/main" val="1765824256"/>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altLang="zh-CN" dirty="0" err="1"/>
                        <a:t>n</a:t>
                      </a:r>
                      <a:r>
                        <a:rPr lang="en-US" dirty="0" err="1"/>
                        <a:t>GPU</a:t>
                      </a:r>
                      <a:endParaRPr lang="en-US" dirty="0"/>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1070395129"/>
                  </a:ext>
                </a:extLst>
              </a:tr>
              <a:tr h="370840">
                <a:tc>
                  <a:txBody>
                    <a:bodyPr/>
                    <a:lstStyle/>
                    <a:p>
                      <a:pPr algn="ctr"/>
                      <a:r>
                        <a:rPr lang="en-US" dirty="0"/>
                        <a:t>ADE-20K</a:t>
                      </a:r>
                    </a:p>
                  </a:txBody>
                  <a:tcPr/>
                </a:tc>
                <a:tc>
                  <a:txBody>
                    <a:bodyPr/>
                    <a:lstStyle/>
                    <a:p>
                      <a:pPr algn="ctr"/>
                      <a:r>
                        <a:rPr lang="en-US" dirty="0"/>
                        <a:t>ResNet50-UperNet</a:t>
                      </a:r>
                    </a:p>
                  </a:txBody>
                  <a:tcPr/>
                </a:tc>
                <a:tc>
                  <a:txBody>
                    <a:bodyPr/>
                    <a:lstStyle/>
                    <a:p>
                      <a:pPr algn="ctr"/>
                      <a:r>
                        <a:rPr lang="en-US" dirty="0"/>
                        <a:t>1</a:t>
                      </a:r>
                    </a:p>
                  </a:txBody>
                  <a:tcPr/>
                </a:tc>
                <a:tc>
                  <a:txBody>
                    <a:bodyPr/>
                    <a:lstStyle/>
                    <a:p>
                      <a:pPr algn="ctr"/>
                      <a:r>
                        <a:rPr lang="en-US" dirty="0"/>
                        <a:t>10</a:t>
                      </a:r>
                    </a:p>
                  </a:txBody>
                  <a:tcPr/>
                </a:tc>
                <a:tc>
                  <a:txBody>
                    <a:bodyPr/>
                    <a:lstStyle/>
                    <a:p>
                      <a:pPr algn="ctr"/>
                      <a:r>
                        <a:rPr lang="en-US" dirty="0"/>
                        <a:t>61.6</a:t>
                      </a:r>
                    </a:p>
                  </a:txBody>
                  <a:tcPr/>
                </a:tc>
                <a:tc>
                  <a:txBody>
                    <a:bodyPr/>
                    <a:lstStyle/>
                    <a:p>
                      <a:pPr algn="ctr"/>
                      <a:r>
                        <a:rPr lang="en-US" dirty="0"/>
                        <a:t>53.8</a:t>
                      </a:r>
                    </a:p>
                  </a:txBody>
                  <a:tcPr/>
                </a:tc>
                <a:extLst>
                  <a:ext uri="{0D108BD9-81ED-4DB2-BD59-A6C34878D82A}">
                    <a16:rowId xmlns:a16="http://schemas.microsoft.com/office/drawing/2014/main" val="2116199672"/>
                  </a:ext>
                </a:extLst>
              </a:tr>
            </a:tbl>
          </a:graphicData>
        </a:graphic>
      </p:graphicFrame>
      <p:pic>
        <p:nvPicPr>
          <p:cNvPr id="4" name="Picture 3">
            <a:extLst>
              <a:ext uri="{FF2B5EF4-FFF2-40B4-BE49-F238E27FC236}">
                <a16:creationId xmlns:a16="http://schemas.microsoft.com/office/drawing/2014/main" id="{68A084C3-CE84-4BEB-A334-0632A232B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191" y="2562034"/>
            <a:ext cx="7901618" cy="1974440"/>
          </a:xfrm>
          <a:prstGeom prst="rect">
            <a:avLst/>
          </a:prstGeom>
        </p:spPr>
      </p:pic>
      <p:pic>
        <p:nvPicPr>
          <p:cNvPr id="5" name="Picture 4">
            <a:extLst>
              <a:ext uri="{FF2B5EF4-FFF2-40B4-BE49-F238E27FC236}">
                <a16:creationId xmlns:a16="http://schemas.microsoft.com/office/drawing/2014/main" id="{C93D90FF-570B-47FA-AB9A-B117878C7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191" y="4725097"/>
            <a:ext cx="7901619" cy="1974440"/>
          </a:xfrm>
          <a:prstGeom prst="rect">
            <a:avLst/>
          </a:prstGeom>
        </p:spPr>
      </p:pic>
      <p:sp>
        <p:nvSpPr>
          <p:cNvPr id="6" name="TextBox 5">
            <a:extLst>
              <a:ext uri="{FF2B5EF4-FFF2-40B4-BE49-F238E27FC236}">
                <a16:creationId xmlns:a16="http://schemas.microsoft.com/office/drawing/2014/main" id="{35EEC82D-460E-4995-AD95-D734A3D4BE07}"/>
              </a:ext>
            </a:extLst>
          </p:cNvPr>
          <p:cNvSpPr txBox="1"/>
          <p:nvPr/>
        </p:nvSpPr>
        <p:spPr>
          <a:xfrm>
            <a:off x="2345634" y="2052769"/>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7" name="TextBox 6">
            <a:extLst>
              <a:ext uri="{FF2B5EF4-FFF2-40B4-BE49-F238E27FC236}">
                <a16:creationId xmlns:a16="http://schemas.microsoft.com/office/drawing/2014/main" id="{5F2A9214-FC15-475A-8895-62157815CE16}"/>
              </a:ext>
            </a:extLst>
          </p:cNvPr>
          <p:cNvSpPr txBox="1"/>
          <p:nvPr/>
        </p:nvSpPr>
        <p:spPr>
          <a:xfrm>
            <a:off x="4992755" y="2052769"/>
            <a:ext cx="2206487" cy="369332"/>
          </a:xfrm>
          <a:prstGeom prst="rect">
            <a:avLst/>
          </a:prstGeom>
          <a:noFill/>
        </p:spPr>
        <p:txBody>
          <a:bodyPr wrap="square" rtlCol="0">
            <a:spAutoFit/>
          </a:bodyPr>
          <a:lstStyle/>
          <a:p>
            <a:pPr algn="ctr"/>
            <a:r>
              <a:rPr lang="en-US" altLang="zh-CN" dirty="0"/>
              <a:t>Annotation</a:t>
            </a:r>
            <a:endParaRPr lang="en-US" dirty="0"/>
          </a:p>
        </p:txBody>
      </p:sp>
      <p:sp>
        <p:nvSpPr>
          <p:cNvPr id="8" name="TextBox 7">
            <a:extLst>
              <a:ext uri="{FF2B5EF4-FFF2-40B4-BE49-F238E27FC236}">
                <a16:creationId xmlns:a16="http://schemas.microsoft.com/office/drawing/2014/main" id="{9F024D8B-5B26-4FE7-82EF-BBA05B70EE95}"/>
              </a:ext>
            </a:extLst>
          </p:cNvPr>
          <p:cNvSpPr txBox="1"/>
          <p:nvPr/>
        </p:nvSpPr>
        <p:spPr>
          <a:xfrm>
            <a:off x="7557052" y="2052769"/>
            <a:ext cx="2206487" cy="369332"/>
          </a:xfrm>
          <a:prstGeom prst="rect">
            <a:avLst/>
          </a:prstGeom>
          <a:noFill/>
        </p:spPr>
        <p:txBody>
          <a:bodyPr wrap="square" rtlCol="0">
            <a:spAutoFit/>
          </a:bodyPr>
          <a:lstStyle/>
          <a:p>
            <a:pPr algn="ctr"/>
            <a:r>
              <a:rPr lang="en-US" altLang="zh-CN" dirty="0"/>
              <a:t>Prediction</a:t>
            </a:r>
            <a:endParaRPr lang="en-US" dirty="0"/>
          </a:p>
        </p:txBody>
      </p:sp>
    </p:spTree>
    <p:extLst>
      <p:ext uri="{BB962C8B-B14F-4D97-AF65-F5344CB8AC3E}">
        <p14:creationId xmlns:p14="http://schemas.microsoft.com/office/powerpoint/2010/main" val="3263162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4BDB74-D3BA-4951-8C2A-6EF70360140B}"/>
              </a:ext>
            </a:extLst>
          </p:cNvPr>
          <p:cNvSpPr txBox="1"/>
          <p:nvPr/>
        </p:nvSpPr>
        <p:spPr>
          <a:xfrm>
            <a:off x="2239617" y="367748"/>
            <a:ext cx="7712765" cy="461665"/>
          </a:xfrm>
          <a:prstGeom prst="rect">
            <a:avLst/>
          </a:prstGeom>
          <a:noFill/>
        </p:spPr>
        <p:txBody>
          <a:bodyPr wrap="square" rtlCol="0">
            <a:spAutoFit/>
          </a:bodyPr>
          <a:lstStyle/>
          <a:p>
            <a:pPr algn="ctr"/>
            <a:r>
              <a:rPr lang="en-US" sz="2400" dirty="0"/>
              <a:t>New dataset – Coco Stuff (Coco10K)</a:t>
            </a:r>
          </a:p>
        </p:txBody>
      </p:sp>
      <p:pic>
        <p:nvPicPr>
          <p:cNvPr id="4" name="Picture 3">
            <a:extLst>
              <a:ext uri="{FF2B5EF4-FFF2-40B4-BE49-F238E27FC236}">
                <a16:creationId xmlns:a16="http://schemas.microsoft.com/office/drawing/2014/main" id="{B22A35D5-5B75-4CDD-82B5-196BA4F1102F}"/>
              </a:ext>
            </a:extLst>
          </p:cNvPr>
          <p:cNvPicPr>
            <a:picLocks noChangeAspect="1"/>
          </p:cNvPicPr>
          <p:nvPr/>
        </p:nvPicPr>
        <p:blipFill>
          <a:blip r:embed="rId2"/>
          <a:stretch>
            <a:fillRect/>
          </a:stretch>
        </p:blipFill>
        <p:spPr>
          <a:xfrm>
            <a:off x="1662308" y="1384725"/>
            <a:ext cx="8386153" cy="3061228"/>
          </a:xfrm>
          <a:prstGeom prst="rect">
            <a:avLst/>
          </a:prstGeom>
        </p:spPr>
      </p:pic>
      <p:sp>
        <p:nvSpPr>
          <p:cNvPr id="5" name="TextBox 4">
            <a:extLst>
              <a:ext uri="{FF2B5EF4-FFF2-40B4-BE49-F238E27FC236}">
                <a16:creationId xmlns:a16="http://schemas.microsoft.com/office/drawing/2014/main" id="{FA48A259-A3D7-4BE3-91E8-034B159D94E7}"/>
              </a:ext>
            </a:extLst>
          </p:cNvPr>
          <p:cNvSpPr txBox="1"/>
          <p:nvPr/>
        </p:nvSpPr>
        <p:spPr>
          <a:xfrm>
            <a:off x="1916683" y="5011610"/>
            <a:ext cx="9240253" cy="923330"/>
          </a:xfrm>
          <a:prstGeom prst="rect">
            <a:avLst/>
          </a:prstGeom>
          <a:noFill/>
        </p:spPr>
        <p:txBody>
          <a:bodyPr wrap="square" rtlCol="0">
            <a:spAutoFit/>
          </a:bodyPr>
          <a:lstStyle/>
          <a:p>
            <a:pPr marL="285750" indent="-285750">
              <a:buFont typeface="Arial" panose="020B0604020202020204" pitchFamily="34" charset="0"/>
              <a:buChar char="•"/>
            </a:pPr>
            <a:r>
              <a:rPr lang="en-US" dirty="0"/>
              <a:t>10</a:t>
            </a:r>
            <a:r>
              <a:rPr lang="en-US" altLang="zh-CN" dirty="0"/>
              <a:t>K images for training, 1K images for validation.</a:t>
            </a:r>
          </a:p>
          <a:p>
            <a:pPr marL="285750" indent="-285750">
              <a:buFont typeface="Arial" panose="020B0604020202020204" pitchFamily="34" charset="0"/>
              <a:buChar char="•"/>
            </a:pPr>
            <a:r>
              <a:rPr lang="en-US" dirty="0"/>
              <a:t>91 thing classes and 91 stuff classes.</a:t>
            </a:r>
          </a:p>
          <a:p>
            <a:pPr marL="285750" indent="-285750">
              <a:buFont typeface="Arial" panose="020B0604020202020204" pitchFamily="34" charset="0"/>
              <a:buChar char="•"/>
            </a:pPr>
            <a:r>
              <a:rPr lang="en-US" dirty="0"/>
              <a:t>The smallest subset of the entire Coco-Stuff dataset</a:t>
            </a:r>
          </a:p>
        </p:txBody>
      </p:sp>
    </p:spTree>
    <p:extLst>
      <p:ext uri="{BB962C8B-B14F-4D97-AF65-F5344CB8AC3E}">
        <p14:creationId xmlns:p14="http://schemas.microsoft.com/office/powerpoint/2010/main" val="2738823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955DEF-CE51-4F9C-B048-1FE4C452F0D7}"/>
              </a:ext>
            </a:extLst>
          </p:cNvPr>
          <p:cNvSpPr txBox="1"/>
          <p:nvPr/>
        </p:nvSpPr>
        <p:spPr>
          <a:xfrm>
            <a:off x="2239613" y="373479"/>
            <a:ext cx="7712765" cy="461665"/>
          </a:xfrm>
          <a:prstGeom prst="rect">
            <a:avLst/>
          </a:prstGeom>
          <a:noFill/>
        </p:spPr>
        <p:txBody>
          <a:bodyPr wrap="square" rtlCol="0">
            <a:spAutoFit/>
          </a:bodyPr>
          <a:lstStyle/>
          <a:p>
            <a:pPr algn="ctr"/>
            <a:r>
              <a:rPr lang="en-US" sz="2400" dirty="0"/>
              <a:t>Performance of the new Dataset</a:t>
            </a:r>
          </a:p>
        </p:txBody>
      </p:sp>
      <p:graphicFrame>
        <p:nvGraphicFramePr>
          <p:cNvPr id="3" name="Table 2">
            <a:extLst>
              <a:ext uri="{FF2B5EF4-FFF2-40B4-BE49-F238E27FC236}">
                <a16:creationId xmlns:a16="http://schemas.microsoft.com/office/drawing/2014/main" id="{090A21D0-5506-446A-85A0-8D51B2F8E50B}"/>
              </a:ext>
            </a:extLst>
          </p:cNvPr>
          <p:cNvGraphicFramePr>
            <a:graphicFrameLocks noGrp="1"/>
          </p:cNvGraphicFramePr>
          <p:nvPr>
            <p:extLst>
              <p:ext uri="{D42A27DB-BD31-4B8C-83A1-F6EECF244321}">
                <p14:modId xmlns:p14="http://schemas.microsoft.com/office/powerpoint/2010/main" val="925033808"/>
              </p:ext>
            </p:extLst>
          </p:nvPr>
        </p:nvGraphicFramePr>
        <p:xfrm>
          <a:off x="631129" y="1063606"/>
          <a:ext cx="10929731" cy="1112520"/>
        </p:xfrm>
        <a:graphic>
          <a:graphicData uri="http://schemas.openxmlformats.org/drawingml/2006/table">
            <a:tbl>
              <a:tblPr firstRow="1" bandRow="1">
                <a:tableStyleId>{D7AC3CCA-C797-4891-BE02-D94E43425B78}</a:tableStyleId>
              </a:tblPr>
              <a:tblGrid>
                <a:gridCol w="1974575">
                  <a:extLst>
                    <a:ext uri="{9D8B030D-6E8A-4147-A177-3AD203B41FA5}">
                      <a16:colId xmlns:a16="http://schemas.microsoft.com/office/drawing/2014/main" val="2413152243"/>
                    </a:ext>
                  </a:extLst>
                </a:gridCol>
                <a:gridCol w="2811122">
                  <a:extLst>
                    <a:ext uri="{9D8B030D-6E8A-4147-A177-3AD203B41FA5}">
                      <a16:colId xmlns:a16="http://schemas.microsoft.com/office/drawing/2014/main" val="2629911714"/>
                    </a:ext>
                  </a:extLst>
                </a:gridCol>
                <a:gridCol w="1031670">
                  <a:extLst>
                    <a:ext uri="{9D8B030D-6E8A-4147-A177-3AD203B41FA5}">
                      <a16:colId xmlns:a16="http://schemas.microsoft.com/office/drawing/2014/main" val="2907473764"/>
                    </a:ext>
                  </a:extLst>
                </a:gridCol>
                <a:gridCol w="1216225">
                  <a:extLst>
                    <a:ext uri="{9D8B030D-6E8A-4147-A177-3AD203B41FA5}">
                      <a16:colId xmlns:a16="http://schemas.microsoft.com/office/drawing/2014/main" val="845485480"/>
                    </a:ext>
                  </a:extLst>
                </a:gridCol>
                <a:gridCol w="1878496">
                  <a:extLst>
                    <a:ext uri="{9D8B030D-6E8A-4147-A177-3AD203B41FA5}">
                      <a16:colId xmlns:a16="http://schemas.microsoft.com/office/drawing/2014/main" val="3475466901"/>
                    </a:ext>
                  </a:extLst>
                </a:gridCol>
                <a:gridCol w="2017643">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err="1"/>
                        <a:t>nGPU</a:t>
                      </a:r>
                      <a:endParaRPr lang="en-US" dirty="0"/>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altLang="zh-CN" dirty="0"/>
                        <a:t>Coco10K</a:t>
                      </a:r>
                      <a:endParaRPr lang="en-US" dirty="0"/>
                    </a:p>
                  </a:txBody>
                  <a:tcPr/>
                </a:tc>
                <a:tc>
                  <a:txBody>
                    <a:bodyPr/>
                    <a:lstStyle/>
                    <a:p>
                      <a:pPr algn="ctr"/>
                      <a:r>
                        <a:rPr lang="en-US" dirty="0"/>
                        <a:t>ResNet50-Upernet</a:t>
                      </a:r>
                    </a:p>
                  </a:txBody>
                  <a:tcPr/>
                </a:tc>
                <a:tc>
                  <a:txBody>
                    <a:bodyPr/>
                    <a:lstStyle/>
                    <a:p>
                      <a:pPr algn="ctr"/>
                      <a:r>
                        <a:rPr lang="en-US" dirty="0"/>
                        <a:t>1</a:t>
                      </a:r>
                    </a:p>
                  </a:txBody>
                  <a:tcPr/>
                </a:tc>
                <a:tc>
                  <a:txBody>
                    <a:bodyPr/>
                    <a:lstStyle/>
                    <a:p>
                      <a:pPr algn="ctr"/>
                      <a:r>
                        <a:rPr lang="en-US" dirty="0"/>
                        <a:t>10</a:t>
                      </a:r>
                    </a:p>
                  </a:txBody>
                  <a:tcPr/>
                </a:tc>
                <a:tc>
                  <a:txBody>
                    <a:bodyPr/>
                    <a:lstStyle/>
                    <a:p>
                      <a:pPr algn="ctr"/>
                      <a:r>
                        <a:rPr lang="en-US" dirty="0"/>
                        <a:t>57.1</a:t>
                      </a:r>
                    </a:p>
                  </a:txBody>
                  <a:tcPr/>
                </a:tc>
                <a:tc>
                  <a:txBody>
                    <a:bodyPr/>
                    <a:lstStyle/>
                    <a:p>
                      <a:pPr algn="ctr"/>
                      <a:r>
                        <a:rPr lang="en-US" dirty="0"/>
                        <a:t>49.4</a:t>
                      </a:r>
                    </a:p>
                  </a:txBody>
                  <a:tcPr/>
                </a:tc>
                <a:extLst>
                  <a:ext uri="{0D108BD9-81ED-4DB2-BD59-A6C34878D82A}">
                    <a16:rowId xmlns:a16="http://schemas.microsoft.com/office/drawing/2014/main" val="688325591"/>
                  </a:ext>
                </a:extLst>
              </a:tr>
              <a:tr h="370840">
                <a:tc>
                  <a:txBody>
                    <a:bodyPr/>
                    <a:lstStyle/>
                    <a:p>
                      <a:pPr algn="ctr"/>
                      <a:r>
                        <a:rPr lang="en-US" dirty="0"/>
                        <a:t>Coco10K</a:t>
                      </a:r>
                    </a:p>
                  </a:txBody>
                  <a:tcPr/>
                </a:tc>
                <a:tc>
                  <a:txBody>
                    <a:bodyPr/>
                    <a:lstStyle/>
                    <a:p>
                      <a:pPr algn="ctr"/>
                      <a:r>
                        <a:rPr lang="en-US" dirty="0"/>
                        <a:t>ResNet50-Upernet</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80.5</a:t>
                      </a:r>
                    </a:p>
                  </a:txBody>
                  <a:tcPr/>
                </a:tc>
                <a:tc>
                  <a:txBody>
                    <a:bodyPr/>
                    <a:lstStyle/>
                    <a:p>
                      <a:pPr algn="ctr"/>
                      <a:r>
                        <a:rPr lang="en-US" dirty="0"/>
                        <a:t>60.1</a:t>
                      </a:r>
                    </a:p>
                  </a:txBody>
                  <a:tcPr/>
                </a:tc>
                <a:extLst>
                  <a:ext uri="{0D108BD9-81ED-4DB2-BD59-A6C34878D82A}">
                    <a16:rowId xmlns:a16="http://schemas.microsoft.com/office/drawing/2014/main" val="272577725"/>
                  </a:ext>
                </a:extLst>
              </a:tr>
            </a:tbl>
          </a:graphicData>
        </a:graphic>
      </p:graphicFrame>
      <p:sp>
        <p:nvSpPr>
          <p:cNvPr id="6" name="TextBox 5">
            <a:extLst>
              <a:ext uri="{FF2B5EF4-FFF2-40B4-BE49-F238E27FC236}">
                <a16:creationId xmlns:a16="http://schemas.microsoft.com/office/drawing/2014/main" id="{B005E814-835B-483C-9785-7CFE00EE0D44}"/>
              </a:ext>
            </a:extLst>
          </p:cNvPr>
          <p:cNvSpPr txBox="1"/>
          <p:nvPr/>
        </p:nvSpPr>
        <p:spPr>
          <a:xfrm>
            <a:off x="2405269" y="2352858"/>
            <a:ext cx="2206487" cy="369332"/>
          </a:xfrm>
          <a:prstGeom prst="rect">
            <a:avLst/>
          </a:prstGeom>
          <a:noFill/>
        </p:spPr>
        <p:txBody>
          <a:bodyPr wrap="square" rtlCol="0">
            <a:spAutoFit/>
          </a:bodyPr>
          <a:lstStyle/>
          <a:p>
            <a:pPr algn="ctr"/>
            <a:r>
              <a:rPr lang="en-US" altLang="zh-CN" dirty="0"/>
              <a:t>Original image</a:t>
            </a:r>
            <a:endParaRPr lang="en-US" dirty="0"/>
          </a:p>
        </p:txBody>
      </p:sp>
      <p:sp>
        <p:nvSpPr>
          <p:cNvPr id="7" name="TextBox 6">
            <a:extLst>
              <a:ext uri="{FF2B5EF4-FFF2-40B4-BE49-F238E27FC236}">
                <a16:creationId xmlns:a16="http://schemas.microsoft.com/office/drawing/2014/main" id="{21F84E27-E16F-47D3-A387-733A6F00E593}"/>
              </a:ext>
            </a:extLst>
          </p:cNvPr>
          <p:cNvSpPr txBox="1"/>
          <p:nvPr/>
        </p:nvSpPr>
        <p:spPr>
          <a:xfrm>
            <a:off x="4992754" y="2352858"/>
            <a:ext cx="2206487" cy="369332"/>
          </a:xfrm>
          <a:prstGeom prst="rect">
            <a:avLst/>
          </a:prstGeom>
          <a:noFill/>
        </p:spPr>
        <p:txBody>
          <a:bodyPr wrap="square" rtlCol="0">
            <a:spAutoFit/>
          </a:bodyPr>
          <a:lstStyle/>
          <a:p>
            <a:pPr algn="ctr"/>
            <a:r>
              <a:rPr lang="en-US" altLang="zh-CN" dirty="0"/>
              <a:t>Annotation</a:t>
            </a:r>
            <a:endParaRPr lang="en-US" dirty="0"/>
          </a:p>
        </p:txBody>
      </p:sp>
      <p:sp>
        <p:nvSpPr>
          <p:cNvPr id="8" name="TextBox 7">
            <a:extLst>
              <a:ext uri="{FF2B5EF4-FFF2-40B4-BE49-F238E27FC236}">
                <a16:creationId xmlns:a16="http://schemas.microsoft.com/office/drawing/2014/main" id="{6D1E78AE-A50B-487B-997D-BAFE7034E1BF}"/>
              </a:ext>
            </a:extLst>
          </p:cNvPr>
          <p:cNvSpPr txBox="1"/>
          <p:nvPr/>
        </p:nvSpPr>
        <p:spPr>
          <a:xfrm>
            <a:off x="7580239" y="2352858"/>
            <a:ext cx="2206487" cy="369332"/>
          </a:xfrm>
          <a:prstGeom prst="rect">
            <a:avLst/>
          </a:prstGeom>
          <a:noFill/>
        </p:spPr>
        <p:txBody>
          <a:bodyPr wrap="square" rtlCol="0">
            <a:spAutoFit/>
          </a:bodyPr>
          <a:lstStyle/>
          <a:p>
            <a:pPr algn="ctr"/>
            <a:r>
              <a:rPr lang="en-US" altLang="zh-CN" dirty="0"/>
              <a:t>Prediction</a:t>
            </a:r>
            <a:endParaRPr lang="en-US" dirty="0"/>
          </a:p>
        </p:txBody>
      </p:sp>
      <p:pic>
        <p:nvPicPr>
          <p:cNvPr id="10" name="Picture 9">
            <a:extLst>
              <a:ext uri="{FF2B5EF4-FFF2-40B4-BE49-F238E27FC236}">
                <a16:creationId xmlns:a16="http://schemas.microsoft.com/office/drawing/2014/main" id="{383C299B-D621-F5B7-CE4E-A1F4B62F9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879" y="2835497"/>
            <a:ext cx="7826238" cy="1732370"/>
          </a:xfrm>
          <a:prstGeom prst="rect">
            <a:avLst/>
          </a:prstGeom>
        </p:spPr>
      </p:pic>
      <p:pic>
        <p:nvPicPr>
          <p:cNvPr id="12" name="Picture 11">
            <a:extLst>
              <a:ext uri="{FF2B5EF4-FFF2-40B4-BE49-F238E27FC236}">
                <a16:creationId xmlns:a16="http://schemas.microsoft.com/office/drawing/2014/main" id="{E6C6B836-1530-ED7E-FA29-95B89233B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879" y="4774090"/>
            <a:ext cx="7826238" cy="1740523"/>
          </a:xfrm>
          <a:prstGeom prst="rect">
            <a:avLst/>
          </a:prstGeom>
        </p:spPr>
      </p:pic>
    </p:spTree>
    <p:extLst>
      <p:ext uri="{BB962C8B-B14F-4D97-AF65-F5344CB8AC3E}">
        <p14:creationId xmlns:p14="http://schemas.microsoft.com/office/powerpoint/2010/main" val="2497775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AF0B3E-49FE-427D-8AC8-42CC694439DE}"/>
              </a:ext>
            </a:extLst>
          </p:cNvPr>
          <p:cNvSpPr txBox="1"/>
          <p:nvPr/>
        </p:nvSpPr>
        <p:spPr>
          <a:xfrm>
            <a:off x="2239616" y="634017"/>
            <a:ext cx="7712765" cy="461665"/>
          </a:xfrm>
          <a:prstGeom prst="rect">
            <a:avLst/>
          </a:prstGeom>
          <a:noFill/>
        </p:spPr>
        <p:txBody>
          <a:bodyPr wrap="square" rtlCol="0">
            <a:spAutoFit/>
          </a:bodyPr>
          <a:lstStyle/>
          <a:p>
            <a:pPr algn="ctr"/>
            <a:r>
              <a:rPr lang="en-US" altLang="zh-CN" sz="2400" dirty="0"/>
              <a:t>Why performance degrades with new dataset?</a:t>
            </a:r>
            <a:endParaRPr lang="en-US" sz="2400" dirty="0"/>
          </a:p>
        </p:txBody>
      </p:sp>
      <p:pic>
        <p:nvPicPr>
          <p:cNvPr id="4" name="Picture 3">
            <a:extLst>
              <a:ext uri="{FF2B5EF4-FFF2-40B4-BE49-F238E27FC236}">
                <a16:creationId xmlns:a16="http://schemas.microsoft.com/office/drawing/2014/main" id="{D0042EFE-93CD-48BC-8D4D-BB5ACFFD3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330" y="1370772"/>
            <a:ext cx="3530391" cy="2663686"/>
          </a:xfrm>
          <a:prstGeom prst="rect">
            <a:avLst/>
          </a:prstGeom>
        </p:spPr>
      </p:pic>
      <p:pic>
        <p:nvPicPr>
          <p:cNvPr id="6" name="Picture 5">
            <a:extLst>
              <a:ext uri="{FF2B5EF4-FFF2-40B4-BE49-F238E27FC236}">
                <a16:creationId xmlns:a16="http://schemas.microsoft.com/office/drawing/2014/main" id="{DEC6D26A-1121-4FD7-A39B-B67F2E7E2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900" y="1370771"/>
            <a:ext cx="3448839" cy="2663687"/>
          </a:xfrm>
          <a:prstGeom prst="rect">
            <a:avLst/>
          </a:prstGeom>
        </p:spPr>
      </p:pic>
      <p:pic>
        <p:nvPicPr>
          <p:cNvPr id="9" name="Picture 8">
            <a:extLst>
              <a:ext uri="{FF2B5EF4-FFF2-40B4-BE49-F238E27FC236}">
                <a16:creationId xmlns:a16="http://schemas.microsoft.com/office/drawing/2014/main" id="{03939A29-9709-7BB3-172D-76DADCE97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0613" y="4466119"/>
            <a:ext cx="9670774" cy="1757864"/>
          </a:xfrm>
          <a:prstGeom prst="rect">
            <a:avLst/>
          </a:prstGeom>
        </p:spPr>
      </p:pic>
    </p:spTree>
    <p:extLst>
      <p:ext uri="{BB962C8B-B14F-4D97-AF65-F5344CB8AC3E}">
        <p14:creationId xmlns:p14="http://schemas.microsoft.com/office/powerpoint/2010/main" val="2013597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AECE3-BF3E-4EA9-B5CE-08665859680A}"/>
              </a:ext>
            </a:extLst>
          </p:cNvPr>
          <p:cNvSpPr txBox="1"/>
          <p:nvPr/>
        </p:nvSpPr>
        <p:spPr>
          <a:xfrm>
            <a:off x="2239617" y="665923"/>
            <a:ext cx="7712765" cy="461665"/>
          </a:xfrm>
          <a:prstGeom prst="rect">
            <a:avLst/>
          </a:prstGeom>
          <a:noFill/>
        </p:spPr>
        <p:txBody>
          <a:bodyPr wrap="square" rtlCol="0">
            <a:spAutoFit/>
          </a:bodyPr>
          <a:lstStyle/>
          <a:p>
            <a:pPr algn="ctr"/>
            <a:r>
              <a:rPr lang="en-US" altLang="zh-CN" sz="2400" dirty="0"/>
              <a:t>Solution – new weights</a:t>
            </a:r>
            <a:endParaRPr lang="en-US" sz="2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FB5A0D-0164-4EC1-90D7-C138953839EF}"/>
                  </a:ext>
                </a:extLst>
              </p:cNvPr>
              <p:cNvSpPr txBox="1"/>
              <p:nvPr/>
            </p:nvSpPr>
            <p:spPr>
              <a:xfrm>
                <a:off x="2524540" y="2012315"/>
                <a:ext cx="2107095" cy="121353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r>
                            <a:rPr lang="en-US" b="0" i="1" smtClean="0">
                              <a:latin typeface="Cambria Math" panose="02040503050406030204" pitchFamily="18" charset="0"/>
                            </a:rPr>
                            <m:t>&gt;</m:t>
                          </m:r>
                          <m:r>
                            <a:rPr lang="en-US" b="0" i="1" smtClean="0">
                              <a:latin typeface="Cambria Math" panose="02040503050406030204" pitchFamily="18" charset="0"/>
                            </a:rPr>
                            <m:t>𝛼</m:t>
                          </m:r>
                        </m:e>
                      </m:d>
                    </m:oMath>
                  </m:oMathPara>
                </a14:m>
                <a:endParaRPr lang="en-US" b="0" dirty="0"/>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8EFB5A0D-0164-4EC1-90D7-C138953839EF}"/>
                  </a:ext>
                </a:extLst>
              </p:cNvPr>
              <p:cNvSpPr txBox="1">
                <a:spLocks noRot="1" noChangeAspect="1" noMove="1" noResize="1" noEditPoints="1" noAdjustHandles="1" noChangeArrowheads="1" noChangeShapeType="1" noTextEdit="1"/>
              </p:cNvSpPr>
              <p:nvPr/>
            </p:nvSpPr>
            <p:spPr>
              <a:xfrm>
                <a:off x="2524540" y="2012315"/>
                <a:ext cx="2107095" cy="1213537"/>
              </a:xfrm>
              <a:prstGeom prst="rect">
                <a:avLst/>
              </a:prstGeom>
              <a:blipFill>
                <a:blip r:embed="rId2"/>
                <a:stretch>
                  <a:fillRect b="-35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F0513AF-71B9-4A7F-B973-627E186170A7}"/>
                  </a:ext>
                </a:extLst>
              </p:cNvPr>
              <p:cNvSpPr txBox="1"/>
              <p:nvPr/>
            </p:nvSpPr>
            <p:spPr>
              <a:xfrm>
                <a:off x="5188225" y="2030134"/>
                <a:ext cx="5675243" cy="1200329"/>
              </a:xfrm>
              <a:prstGeom prst="rect">
                <a:avLst/>
              </a:prstGeom>
              <a:noFill/>
            </p:spPr>
            <p:txBody>
              <a:bodyPr wrap="square" rtlCol="0">
                <a:spAutoFit/>
              </a:bodyPr>
              <a:lstStyle/>
              <a:p>
                <a:pPr algn="just"/>
                <a:r>
                  <a:rPr lang="en-US" dirty="0"/>
                  <a:t>Weight of the category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is the inverse of the frequency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m:t>
                        </m:r>
                      </m:sub>
                    </m:sSub>
                  </m:oMath>
                </a14:m>
                <a:r>
                  <a:rPr lang="en-US" dirty="0"/>
                  <a:t>), omitting </a:t>
                </a:r>
                <a:r>
                  <a:rPr lang="en-US" altLang="zh-CN" dirty="0"/>
                  <a:t>very small categories</a:t>
                </a:r>
                <a:r>
                  <a:rPr lang="en-US" dirty="0"/>
                  <a:t>.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=130</m:t>
                    </m:r>
                  </m:oMath>
                </a14:m>
                <a:r>
                  <a:rPr lang="en-US" dirty="0"/>
                  <a:t> is an empirical threshold which stands for how many images does that category appear in)</a:t>
                </a:r>
              </a:p>
            </p:txBody>
          </p:sp>
        </mc:Choice>
        <mc:Fallback xmlns="">
          <p:sp>
            <p:nvSpPr>
              <p:cNvPr id="4" name="TextBox 3">
                <a:extLst>
                  <a:ext uri="{FF2B5EF4-FFF2-40B4-BE49-F238E27FC236}">
                    <a16:creationId xmlns:a16="http://schemas.microsoft.com/office/drawing/2014/main" id="{1F0513AF-71B9-4A7F-B973-627E186170A7}"/>
                  </a:ext>
                </a:extLst>
              </p:cNvPr>
              <p:cNvSpPr txBox="1">
                <a:spLocks noRot="1" noChangeAspect="1" noMove="1" noResize="1" noEditPoints="1" noAdjustHandles="1" noChangeArrowheads="1" noChangeShapeType="1" noTextEdit="1"/>
              </p:cNvSpPr>
              <p:nvPr/>
            </p:nvSpPr>
            <p:spPr>
              <a:xfrm>
                <a:off x="5188225" y="2030134"/>
                <a:ext cx="5675243" cy="1200329"/>
              </a:xfrm>
              <a:prstGeom prst="rect">
                <a:avLst/>
              </a:prstGeom>
              <a:blipFill>
                <a:blip r:embed="rId3"/>
                <a:stretch>
                  <a:fillRect l="-859" t="-2538" r="-967"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5A9E1A-6F90-4FAB-99C5-E828CB90A6C9}"/>
                  </a:ext>
                </a:extLst>
              </p:cNvPr>
              <p:cNvSpPr txBox="1"/>
              <p:nvPr/>
            </p:nvSpPr>
            <p:spPr>
              <a:xfrm>
                <a:off x="2067339" y="3901613"/>
                <a:ext cx="2663688" cy="67460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𝑛𝑜𝑟𝑚</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𝑖𝑛</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𝐼</m:t>
                              </m:r>
                            </m: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𝑐</m:t>
                                  </m:r>
                                </m:sub>
                              </m:sSub>
                            </m:e>
                          </m:nary>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𝑐</m:t>
                              </m:r>
                            </m:sub>
                          </m:sSub>
                        </m:den>
                      </m:f>
                      <m:r>
                        <a:rPr lang="en-US" b="0" i="1" smtClean="0">
                          <a:solidFill>
                            <a:schemeClr val="tx1"/>
                          </a:solidFill>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4F5A9E1A-6F90-4FAB-99C5-E828CB90A6C9}"/>
                  </a:ext>
                </a:extLst>
              </p:cNvPr>
              <p:cNvSpPr txBox="1">
                <a:spLocks noRot="1" noChangeAspect="1" noMove="1" noResize="1" noEditPoints="1" noAdjustHandles="1" noChangeArrowheads="1" noChangeShapeType="1" noTextEdit="1"/>
              </p:cNvSpPr>
              <p:nvPr/>
            </p:nvSpPr>
            <p:spPr>
              <a:xfrm>
                <a:off x="2067339" y="3901613"/>
                <a:ext cx="2663688" cy="6746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BDF7D9-F492-4C70-AEE8-B1FD1A2D480F}"/>
                  </a:ext>
                </a:extLst>
              </p:cNvPr>
              <p:cNvSpPr txBox="1"/>
              <p:nvPr/>
            </p:nvSpPr>
            <p:spPr>
              <a:xfrm>
                <a:off x="5188225" y="3638752"/>
                <a:ext cx="5675243" cy="1200329"/>
              </a:xfrm>
              <a:prstGeom prst="rect">
                <a:avLst/>
              </a:prstGeom>
              <a:noFill/>
            </p:spPr>
            <p:txBody>
              <a:bodyPr wrap="square" rtlCol="0">
                <a:spAutoFit/>
              </a:bodyPr>
              <a:lstStyle/>
              <a:p>
                <a:pPr algn="just"/>
                <a:r>
                  <a:rPr lang="en-US" dirty="0"/>
                  <a:t>Weight of the image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𝐼</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is the sum of all category weights that appear in that image divided by the number of categories in the image. The weights are normalized so that all weights sum to unity.</a:t>
                </a:r>
              </a:p>
            </p:txBody>
          </p:sp>
        </mc:Choice>
        <mc:Fallback xmlns="">
          <p:sp>
            <p:nvSpPr>
              <p:cNvPr id="6" name="TextBox 5">
                <a:extLst>
                  <a:ext uri="{FF2B5EF4-FFF2-40B4-BE49-F238E27FC236}">
                    <a16:creationId xmlns:a16="http://schemas.microsoft.com/office/drawing/2014/main" id="{E4BDF7D9-F492-4C70-AEE8-B1FD1A2D480F}"/>
                  </a:ext>
                </a:extLst>
              </p:cNvPr>
              <p:cNvSpPr txBox="1">
                <a:spLocks noRot="1" noChangeAspect="1" noMove="1" noResize="1" noEditPoints="1" noAdjustHandles="1" noChangeArrowheads="1" noChangeShapeType="1" noTextEdit="1"/>
              </p:cNvSpPr>
              <p:nvPr/>
            </p:nvSpPr>
            <p:spPr>
              <a:xfrm>
                <a:off x="5188225" y="3638752"/>
                <a:ext cx="5675243" cy="1200329"/>
              </a:xfrm>
              <a:prstGeom prst="rect">
                <a:avLst/>
              </a:prstGeom>
              <a:blipFill>
                <a:blip r:embed="rId5"/>
                <a:stretch>
                  <a:fillRect l="-859" t="-3046" r="-967"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B4A150-2265-45D5-8015-C7D533515A13}"/>
                  </a:ext>
                </a:extLst>
              </p:cNvPr>
              <p:cNvSpPr txBox="1"/>
              <p:nvPr/>
            </p:nvSpPr>
            <p:spPr>
              <a:xfrm>
                <a:off x="1967947" y="5372892"/>
                <a:ext cx="2663688"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𝐼</m:t>
                          </m:r>
                        </m:sub>
                      </m:sSub>
                      <m:r>
                        <a:rPr lang="en-US" b="0" i="1" smtClean="0">
                          <a:solidFill>
                            <a:schemeClr val="tx1"/>
                          </a:solidFill>
                          <a:latin typeface="Cambria Math" panose="02040503050406030204" pitchFamily="18" charset="0"/>
                        </a:rPr>
                        <m:t>=0.5</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+0.5/</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𝐼</m:t>
                          </m:r>
                        </m:sub>
                      </m:sSub>
                    </m:oMath>
                  </m:oMathPara>
                </a14:m>
                <a:endParaRPr lang="en-US" dirty="0"/>
              </a:p>
            </p:txBody>
          </p:sp>
        </mc:Choice>
        <mc:Fallback xmlns="">
          <p:sp>
            <p:nvSpPr>
              <p:cNvPr id="7" name="TextBox 6">
                <a:extLst>
                  <a:ext uri="{FF2B5EF4-FFF2-40B4-BE49-F238E27FC236}">
                    <a16:creationId xmlns:a16="http://schemas.microsoft.com/office/drawing/2014/main" id="{FFB4A150-2265-45D5-8015-C7D533515A13}"/>
                  </a:ext>
                </a:extLst>
              </p:cNvPr>
              <p:cNvSpPr txBox="1">
                <a:spLocks noRot="1" noChangeAspect="1" noMove="1" noResize="1" noEditPoints="1" noAdjustHandles="1" noChangeArrowheads="1" noChangeShapeType="1" noTextEdit="1"/>
              </p:cNvSpPr>
              <p:nvPr/>
            </p:nvSpPr>
            <p:spPr>
              <a:xfrm>
                <a:off x="1967947" y="5372892"/>
                <a:ext cx="2663688"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03700B-1557-449D-8616-C17042436466}"/>
                  </a:ext>
                </a:extLst>
              </p:cNvPr>
              <p:cNvSpPr txBox="1"/>
              <p:nvPr/>
            </p:nvSpPr>
            <p:spPr>
              <a:xfrm>
                <a:off x="5188225" y="5095893"/>
                <a:ext cx="5675243" cy="923330"/>
              </a:xfrm>
              <a:prstGeom prst="rect">
                <a:avLst/>
              </a:prstGeom>
              <a:noFill/>
            </p:spPr>
            <p:txBody>
              <a:bodyPr wrap="square" rtlCol="0">
                <a:spAutoFit/>
              </a:bodyPr>
              <a:lstStyle/>
              <a:p>
                <a:pPr algn="just"/>
                <a:r>
                  <a:rPr lang="en-US" dirty="0"/>
                  <a:t>The final weight of the images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𝐼</m:t>
                        </m:r>
                      </m:sub>
                    </m:sSub>
                  </m:oMath>
                </a14:m>
                <a:r>
                  <a:rPr lang="en-US" dirty="0"/>
                  <a:t>) is half the weight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𝐼</m:t>
                        </m:r>
                        <m:r>
                          <a:rPr lang="en-US" b="0" i="1" smtClean="0">
                            <a:latin typeface="Cambria Math" panose="02040503050406030204" pitchFamily="18" charset="0"/>
                          </a:rPr>
                          <m:t>1</m:t>
                        </m:r>
                      </m:sub>
                    </m:sSub>
                  </m:oMath>
                </a14:m>
                <a:r>
                  <a:rPr lang="en-US" dirty="0"/>
                  <a:t> and half the original weight (A total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𝐼</m:t>
                        </m:r>
                      </m:sub>
                    </m:sSub>
                    <m:r>
                      <a:rPr lang="en-US" b="0" i="1" smtClean="0">
                        <a:latin typeface="Cambria Math" panose="02040503050406030204" pitchFamily="18" charset="0"/>
                      </a:rPr>
                      <m:t>=9</m:t>
                    </m:r>
                    <m:r>
                      <a:rPr lang="en-US" b="0" i="1" smtClean="0">
                        <a:latin typeface="Cambria Math" panose="02040503050406030204" pitchFamily="18" charset="0"/>
                      </a:rPr>
                      <m:t>𝐾</m:t>
                    </m:r>
                  </m:oMath>
                </a14:m>
                <a:r>
                  <a:rPr lang="en-US" dirty="0"/>
                  <a:t> images with equal weight).</a:t>
                </a:r>
              </a:p>
            </p:txBody>
          </p:sp>
        </mc:Choice>
        <mc:Fallback xmlns="">
          <p:sp>
            <p:nvSpPr>
              <p:cNvPr id="8" name="TextBox 7">
                <a:extLst>
                  <a:ext uri="{FF2B5EF4-FFF2-40B4-BE49-F238E27FC236}">
                    <a16:creationId xmlns:a16="http://schemas.microsoft.com/office/drawing/2014/main" id="{3003700B-1557-449D-8616-C17042436466}"/>
                  </a:ext>
                </a:extLst>
              </p:cNvPr>
              <p:cNvSpPr txBox="1">
                <a:spLocks noRot="1" noChangeAspect="1" noMove="1" noResize="1" noEditPoints="1" noAdjustHandles="1" noChangeArrowheads="1" noChangeShapeType="1" noTextEdit="1"/>
              </p:cNvSpPr>
              <p:nvPr/>
            </p:nvSpPr>
            <p:spPr>
              <a:xfrm>
                <a:off x="5188225" y="5095893"/>
                <a:ext cx="5675243" cy="923330"/>
              </a:xfrm>
              <a:prstGeom prst="rect">
                <a:avLst/>
              </a:prstGeom>
              <a:blipFill>
                <a:blip r:embed="rId7"/>
                <a:stretch>
                  <a:fillRect l="-859" t="-3974" r="-967" b="-9934"/>
                </a:stretch>
              </a:blipFill>
            </p:spPr>
            <p:txBody>
              <a:bodyPr/>
              <a:lstStyle/>
              <a:p>
                <a:r>
                  <a:rPr lang="en-US">
                    <a:noFill/>
                  </a:rPr>
                  <a:t> </a:t>
                </a:r>
              </a:p>
            </p:txBody>
          </p:sp>
        </mc:Fallback>
      </mc:AlternateContent>
    </p:spTree>
    <p:extLst>
      <p:ext uri="{BB962C8B-B14F-4D97-AF65-F5344CB8AC3E}">
        <p14:creationId xmlns:p14="http://schemas.microsoft.com/office/powerpoint/2010/main" val="212290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E3C89C-F617-42B7-9E9C-B0CB7E805B35}"/>
              </a:ext>
            </a:extLst>
          </p:cNvPr>
          <p:cNvSpPr txBox="1"/>
          <p:nvPr/>
        </p:nvSpPr>
        <p:spPr>
          <a:xfrm>
            <a:off x="2239613" y="407505"/>
            <a:ext cx="7712765" cy="461665"/>
          </a:xfrm>
          <a:prstGeom prst="rect">
            <a:avLst/>
          </a:prstGeom>
          <a:noFill/>
        </p:spPr>
        <p:txBody>
          <a:bodyPr wrap="square" rtlCol="0">
            <a:spAutoFit/>
          </a:bodyPr>
          <a:lstStyle/>
          <a:p>
            <a:pPr algn="ctr"/>
            <a:r>
              <a:rPr lang="en-US" altLang="zh-CN" sz="2400" dirty="0"/>
              <a:t>How much improvement do we get</a:t>
            </a:r>
            <a:endParaRPr lang="en-US" sz="2400"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2878817653"/>
                  </p:ext>
                </p:extLst>
              </p:nvPr>
            </p:nvGraphicFramePr>
            <p:xfrm>
              <a:off x="573982" y="1156575"/>
              <a:ext cx="11044026" cy="741680"/>
            </p:xfrm>
            <a:graphic>
              <a:graphicData uri="http://schemas.openxmlformats.org/drawingml/2006/table">
                <a:tbl>
                  <a:tblPr firstRow="1" bandRow="1">
                    <a:tableStyleId>{D7AC3CCA-C797-4891-BE02-D94E43425B78}</a:tableStyleId>
                  </a:tblPr>
                  <a:tblGrid>
                    <a:gridCol w="1995224">
                      <a:extLst>
                        <a:ext uri="{9D8B030D-6E8A-4147-A177-3AD203B41FA5}">
                          <a16:colId xmlns:a16="http://schemas.microsoft.com/office/drawing/2014/main" val="2413152243"/>
                        </a:ext>
                      </a:extLst>
                    </a:gridCol>
                    <a:gridCol w="3153523">
                      <a:extLst>
                        <a:ext uri="{9D8B030D-6E8A-4147-A177-3AD203B41FA5}">
                          <a16:colId xmlns:a16="http://schemas.microsoft.com/office/drawing/2014/main" val="2629911714"/>
                        </a:ext>
                      </a:extLst>
                    </a:gridCol>
                    <a:gridCol w="729454">
                      <a:extLst>
                        <a:ext uri="{9D8B030D-6E8A-4147-A177-3AD203B41FA5}">
                          <a16:colId xmlns:a16="http://schemas.microsoft.com/office/drawing/2014/main" val="2907473764"/>
                        </a:ext>
                      </a:extLst>
                    </a:gridCol>
                    <a:gridCol w="1228943">
                      <a:extLst>
                        <a:ext uri="{9D8B030D-6E8A-4147-A177-3AD203B41FA5}">
                          <a16:colId xmlns:a16="http://schemas.microsoft.com/office/drawing/2014/main" val="845485480"/>
                        </a:ext>
                      </a:extLst>
                    </a:gridCol>
                    <a:gridCol w="1898140">
                      <a:extLst>
                        <a:ext uri="{9D8B030D-6E8A-4147-A177-3AD203B41FA5}">
                          <a16:colId xmlns:a16="http://schemas.microsoft.com/office/drawing/2014/main" val="3475466901"/>
                        </a:ext>
                      </a:extLst>
                    </a:gridCol>
                    <a:gridCol w="2038742">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err="1"/>
                            <a:t>nGPU</a:t>
                          </a:r>
                          <a:endParaRPr lang="en-US" dirty="0"/>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ResNet50-Upernet</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b="0" i="0" dirty="0">
                              <a:latin typeface="+mn-lt"/>
                            </a:rPr>
                            <a:t>80.5</a:t>
                          </a:r>
                          <a14:m>
                            <m:oMath xmlns:m="http://schemas.openxmlformats.org/officeDocument/2006/math">
                              <m:r>
                                <a:rPr lang="en-US" b="0" i="1" smtClean="0">
                                  <a:latin typeface="Cambria Math" panose="02040503050406030204" pitchFamily="18" charset="0"/>
                                </a:rPr>
                                <m:t>→</m:t>
                              </m:r>
                            </m:oMath>
                          </a14:m>
                          <a:r>
                            <a:rPr lang="en-US" dirty="0"/>
                            <a:t>87.6</a:t>
                          </a:r>
                        </a:p>
                      </a:txBody>
                      <a:tcPr/>
                    </a:tc>
                    <a:tc>
                      <a:txBody>
                        <a:bodyPr/>
                        <a:lstStyle/>
                        <a:p>
                          <a:pPr algn="ctr"/>
                          <a:r>
                            <a:rPr lang="en-US" b="0" i="0" dirty="0">
                              <a:latin typeface="+mn-lt"/>
                            </a:rPr>
                            <a:t>60.1</a:t>
                          </a:r>
                          <a14:m>
                            <m:oMath xmlns:m="http://schemas.openxmlformats.org/officeDocument/2006/math">
                              <m:r>
                                <a:rPr lang="en-US" b="0" i="1" smtClean="0">
                                  <a:latin typeface="Cambria Math" panose="02040503050406030204" pitchFamily="18" charset="0"/>
                                </a:rPr>
                                <m:t>→</m:t>
                              </m:r>
                            </m:oMath>
                          </a14:m>
                          <a:r>
                            <a:rPr lang="en-US" dirty="0"/>
                            <a:t>64.4</a:t>
                          </a:r>
                        </a:p>
                      </a:txBody>
                      <a:tcPr/>
                    </a:tc>
                    <a:extLst>
                      <a:ext uri="{0D108BD9-81ED-4DB2-BD59-A6C34878D82A}">
                        <a16:rowId xmlns:a16="http://schemas.microsoft.com/office/drawing/2014/main" val="272577725"/>
                      </a:ext>
                    </a:extLst>
                  </a:tr>
                </a:tbl>
              </a:graphicData>
            </a:graphic>
          </p:graphicFrame>
        </mc:Choice>
        <mc:Fallback xmlns="">
          <p:graphicFrame>
            <p:nvGraphicFramePr>
              <p:cNvPr id="3" name="Table 2">
                <a:extLst>
                  <a:ext uri="{FF2B5EF4-FFF2-40B4-BE49-F238E27FC236}">
                    <a16:creationId xmlns:a16="http://schemas.microsoft.com/office/drawing/2014/main" id="{81D0ADDD-D66F-487F-A0B4-3BCC196989FE}"/>
                  </a:ext>
                </a:extLst>
              </p:cNvPr>
              <p:cNvGraphicFramePr>
                <a:graphicFrameLocks noGrp="1"/>
              </p:cNvGraphicFramePr>
              <p:nvPr>
                <p:extLst>
                  <p:ext uri="{D42A27DB-BD31-4B8C-83A1-F6EECF244321}">
                    <p14:modId xmlns:p14="http://schemas.microsoft.com/office/powerpoint/2010/main" val="2878817653"/>
                  </p:ext>
                </p:extLst>
              </p:nvPr>
            </p:nvGraphicFramePr>
            <p:xfrm>
              <a:off x="573982" y="1156575"/>
              <a:ext cx="11044026" cy="741680"/>
            </p:xfrm>
            <a:graphic>
              <a:graphicData uri="http://schemas.openxmlformats.org/drawingml/2006/table">
                <a:tbl>
                  <a:tblPr firstRow="1" bandRow="1">
                    <a:tableStyleId>{D7AC3CCA-C797-4891-BE02-D94E43425B78}</a:tableStyleId>
                  </a:tblPr>
                  <a:tblGrid>
                    <a:gridCol w="1995224">
                      <a:extLst>
                        <a:ext uri="{9D8B030D-6E8A-4147-A177-3AD203B41FA5}">
                          <a16:colId xmlns:a16="http://schemas.microsoft.com/office/drawing/2014/main" val="2413152243"/>
                        </a:ext>
                      </a:extLst>
                    </a:gridCol>
                    <a:gridCol w="3153523">
                      <a:extLst>
                        <a:ext uri="{9D8B030D-6E8A-4147-A177-3AD203B41FA5}">
                          <a16:colId xmlns:a16="http://schemas.microsoft.com/office/drawing/2014/main" val="2629911714"/>
                        </a:ext>
                      </a:extLst>
                    </a:gridCol>
                    <a:gridCol w="729454">
                      <a:extLst>
                        <a:ext uri="{9D8B030D-6E8A-4147-A177-3AD203B41FA5}">
                          <a16:colId xmlns:a16="http://schemas.microsoft.com/office/drawing/2014/main" val="2907473764"/>
                        </a:ext>
                      </a:extLst>
                    </a:gridCol>
                    <a:gridCol w="1228943">
                      <a:extLst>
                        <a:ext uri="{9D8B030D-6E8A-4147-A177-3AD203B41FA5}">
                          <a16:colId xmlns:a16="http://schemas.microsoft.com/office/drawing/2014/main" val="845485480"/>
                        </a:ext>
                      </a:extLst>
                    </a:gridCol>
                    <a:gridCol w="1898140">
                      <a:extLst>
                        <a:ext uri="{9D8B030D-6E8A-4147-A177-3AD203B41FA5}">
                          <a16:colId xmlns:a16="http://schemas.microsoft.com/office/drawing/2014/main" val="3475466901"/>
                        </a:ext>
                      </a:extLst>
                    </a:gridCol>
                    <a:gridCol w="2038742">
                      <a:extLst>
                        <a:ext uri="{9D8B030D-6E8A-4147-A177-3AD203B41FA5}">
                          <a16:colId xmlns:a16="http://schemas.microsoft.com/office/drawing/2014/main" val="3373724960"/>
                        </a:ext>
                      </a:extLst>
                    </a:gridCol>
                  </a:tblGrid>
                  <a:tr h="370840">
                    <a:tc>
                      <a:txBody>
                        <a:bodyPr/>
                        <a:lstStyle/>
                        <a:p>
                          <a:pPr algn="ctr"/>
                          <a:r>
                            <a:rPr lang="en-US" altLang="zh-CN" dirty="0"/>
                            <a:t>Dataset</a:t>
                          </a:r>
                          <a:endParaRPr lang="en-US" dirty="0"/>
                        </a:p>
                      </a:txBody>
                      <a:tcPr/>
                    </a:tc>
                    <a:tc>
                      <a:txBody>
                        <a:bodyPr/>
                        <a:lstStyle/>
                        <a:p>
                          <a:pPr algn="ctr"/>
                          <a:r>
                            <a:rPr lang="en-US" dirty="0"/>
                            <a:t>Model</a:t>
                          </a:r>
                        </a:p>
                      </a:txBody>
                      <a:tcPr/>
                    </a:tc>
                    <a:tc>
                      <a:txBody>
                        <a:bodyPr/>
                        <a:lstStyle/>
                        <a:p>
                          <a:pPr algn="ctr"/>
                          <a:r>
                            <a:rPr lang="en-US" dirty="0" err="1"/>
                            <a:t>nGPU</a:t>
                          </a:r>
                          <a:endParaRPr lang="en-US" dirty="0"/>
                        </a:p>
                      </a:txBody>
                      <a:tcPr/>
                    </a:tc>
                    <a:tc>
                      <a:txBody>
                        <a:bodyPr/>
                        <a:lstStyle/>
                        <a:p>
                          <a:pPr algn="ctr"/>
                          <a:r>
                            <a:rPr lang="en-US" dirty="0"/>
                            <a:t>Epoch</a:t>
                          </a:r>
                        </a:p>
                      </a:txBody>
                      <a:tcPr/>
                    </a:tc>
                    <a:tc>
                      <a:txBody>
                        <a:bodyPr/>
                        <a:lstStyle/>
                        <a:p>
                          <a:pPr algn="ctr"/>
                          <a:r>
                            <a:rPr lang="en-US" dirty="0"/>
                            <a:t>Training accuracy</a:t>
                          </a:r>
                        </a:p>
                      </a:txBody>
                      <a:tcPr/>
                    </a:tc>
                    <a:tc>
                      <a:txBody>
                        <a:bodyPr/>
                        <a:lstStyle/>
                        <a:p>
                          <a:pPr algn="ctr"/>
                          <a:r>
                            <a:rPr lang="en-US" dirty="0"/>
                            <a:t>Validation accuracy</a:t>
                          </a:r>
                        </a:p>
                      </a:txBody>
                      <a:tcPr/>
                    </a:tc>
                    <a:extLst>
                      <a:ext uri="{0D108BD9-81ED-4DB2-BD59-A6C34878D82A}">
                        <a16:rowId xmlns:a16="http://schemas.microsoft.com/office/drawing/2014/main" val="366700398"/>
                      </a:ext>
                    </a:extLst>
                  </a:tr>
                  <a:tr h="370840">
                    <a:tc>
                      <a:txBody>
                        <a:bodyPr/>
                        <a:lstStyle/>
                        <a:p>
                          <a:pPr algn="ctr"/>
                          <a:r>
                            <a:rPr lang="en-US" dirty="0"/>
                            <a:t>Coco10K</a:t>
                          </a:r>
                        </a:p>
                      </a:txBody>
                      <a:tcPr/>
                    </a:tc>
                    <a:tc>
                      <a:txBody>
                        <a:bodyPr/>
                        <a:lstStyle/>
                        <a:p>
                          <a:pPr algn="ctr"/>
                          <a:r>
                            <a:rPr lang="en-US" dirty="0"/>
                            <a:t>ResNet50-Upernet</a:t>
                          </a:r>
                        </a:p>
                      </a:txBody>
                      <a:tcPr/>
                    </a:tc>
                    <a:tc>
                      <a:txBody>
                        <a:bodyPr/>
                        <a:lstStyle/>
                        <a:p>
                          <a:pPr algn="ctr"/>
                          <a:r>
                            <a:rPr lang="en-US" dirty="0"/>
                            <a:t>4</a:t>
                          </a:r>
                        </a:p>
                      </a:txBody>
                      <a:tcPr/>
                    </a:tc>
                    <a:tc>
                      <a:txBody>
                        <a:bodyPr/>
                        <a:lstStyle/>
                        <a:p>
                          <a:pPr algn="ctr"/>
                          <a:r>
                            <a:rPr lang="en-US" dirty="0"/>
                            <a:t>4</a:t>
                          </a:r>
                        </a:p>
                      </a:txBody>
                      <a:tcPr/>
                    </a:tc>
                    <a:tc>
                      <a:txBody>
                        <a:bodyPr/>
                        <a:lstStyle/>
                        <a:p>
                          <a:endParaRPr lang="en-US"/>
                        </a:p>
                      </a:txBody>
                      <a:tcPr>
                        <a:blipFill>
                          <a:blip r:embed="rId2"/>
                          <a:stretch>
                            <a:fillRect l="-374038" t="-109836" r="-107692" b="-24590"/>
                          </a:stretch>
                        </a:blipFill>
                      </a:tcPr>
                    </a:tc>
                    <a:tc>
                      <a:txBody>
                        <a:bodyPr/>
                        <a:lstStyle/>
                        <a:p>
                          <a:endParaRPr lang="en-US"/>
                        </a:p>
                      </a:txBody>
                      <a:tcPr>
                        <a:blipFill>
                          <a:blip r:embed="rId2"/>
                          <a:stretch>
                            <a:fillRect l="-442814" t="-109836" r="-599" b="-24590"/>
                          </a:stretch>
                        </a:blipFill>
                      </a:tcPr>
                    </a:tc>
                    <a:extLst>
                      <a:ext uri="{0D108BD9-81ED-4DB2-BD59-A6C34878D82A}">
                        <a16:rowId xmlns:a16="http://schemas.microsoft.com/office/drawing/2014/main" val="272577725"/>
                      </a:ext>
                    </a:extLst>
                  </a:tr>
                </a:tbl>
              </a:graphicData>
            </a:graphic>
          </p:graphicFrame>
        </mc:Fallback>
      </mc:AlternateContent>
      <p:sp>
        <p:nvSpPr>
          <p:cNvPr id="4" name="TextBox 3">
            <a:extLst>
              <a:ext uri="{FF2B5EF4-FFF2-40B4-BE49-F238E27FC236}">
                <a16:creationId xmlns:a16="http://schemas.microsoft.com/office/drawing/2014/main" id="{3FB4F046-ED20-4437-8BEF-CE844947C275}"/>
              </a:ext>
            </a:extLst>
          </p:cNvPr>
          <p:cNvSpPr txBox="1"/>
          <p:nvPr/>
        </p:nvSpPr>
        <p:spPr>
          <a:xfrm>
            <a:off x="1488379" y="2018721"/>
            <a:ext cx="8133517" cy="369332"/>
          </a:xfrm>
          <a:prstGeom prst="rect">
            <a:avLst/>
          </a:prstGeom>
          <a:noFill/>
        </p:spPr>
        <p:txBody>
          <a:bodyPr wrap="square" rtlCol="0">
            <a:spAutoFit/>
          </a:bodyPr>
          <a:lstStyle/>
          <a:p>
            <a:pPr algn="ctr"/>
            <a:r>
              <a:rPr lang="en-US" altLang="zh-CN" dirty="0"/>
              <a:t>Evaluation on common category</a:t>
            </a:r>
            <a:endParaRPr lang="en-US" dirty="0"/>
          </a:p>
        </p:txBody>
      </p:sp>
      <p:sp>
        <p:nvSpPr>
          <p:cNvPr id="7" name="Arrow: Down 6">
            <a:extLst>
              <a:ext uri="{FF2B5EF4-FFF2-40B4-BE49-F238E27FC236}">
                <a16:creationId xmlns:a16="http://schemas.microsoft.com/office/drawing/2014/main" id="{6DEBD377-326A-47EF-97E6-B23A72311A4A}"/>
              </a:ext>
            </a:extLst>
          </p:cNvPr>
          <p:cNvSpPr/>
          <p:nvPr/>
        </p:nvSpPr>
        <p:spPr>
          <a:xfrm>
            <a:off x="5076406" y="4379321"/>
            <a:ext cx="516835" cy="35780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8EBA6A6-EF63-D696-97F8-BCF3F8F28FAD}"/>
              </a:ext>
            </a:extLst>
          </p:cNvPr>
          <p:cNvGrpSpPr/>
          <p:nvPr/>
        </p:nvGrpSpPr>
        <p:grpSpPr>
          <a:xfrm>
            <a:off x="826602" y="4838673"/>
            <a:ext cx="9235107" cy="1726773"/>
            <a:chOff x="826602" y="4838673"/>
            <a:chExt cx="9235107" cy="1726773"/>
          </a:xfrm>
        </p:grpSpPr>
        <p:pic>
          <p:nvPicPr>
            <p:cNvPr id="8" name="Picture 7">
              <a:extLst>
                <a:ext uri="{FF2B5EF4-FFF2-40B4-BE49-F238E27FC236}">
                  <a16:creationId xmlns:a16="http://schemas.microsoft.com/office/drawing/2014/main" id="{4C196DDE-A435-3438-7A4F-4B2542289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02" y="4838673"/>
              <a:ext cx="9235107" cy="1726773"/>
            </a:xfrm>
            <a:prstGeom prst="rect">
              <a:avLst/>
            </a:prstGeom>
          </p:spPr>
        </p:pic>
        <p:sp>
          <p:nvSpPr>
            <p:cNvPr id="12" name="Rectangle 11">
              <a:extLst>
                <a:ext uri="{FF2B5EF4-FFF2-40B4-BE49-F238E27FC236}">
                  <a16:creationId xmlns:a16="http://schemas.microsoft.com/office/drawing/2014/main" id="{3223F0E7-BC68-4510-9534-9BC738CB3E77}"/>
                </a:ext>
              </a:extLst>
            </p:cNvPr>
            <p:cNvSpPr/>
            <p:nvPr/>
          </p:nvSpPr>
          <p:spPr>
            <a:xfrm>
              <a:off x="8160027" y="5851733"/>
              <a:ext cx="1013791" cy="5267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C3ADB0B-CA6D-3B60-017E-FD381C581DF9}"/>
              </a:ext>
            </a:extLst>
          </p:cNvPr>
          <p:cNvGrpSpPr/>
          <p:nvPr/>
        </p:nvGrpSpPr>
        <p:grpSpPr>
          <a:xfrm>
            <a:off x="826601" y="2561245"/>
            <a:ext cx="9235107" cy="1726773"/>
            <a:chOff x="826601" y="2561245"/>
            <a:chExt cx="9235107" cy="1726773"/>
          </a:xfrm>
        </p:grpSpPr>
        <p:pic>
          <p:nvPicPr>
            <p:cNvPr id="15" name="Picture 14">
              <a:extLst>
                <a:ext uri="{FF2B5EF4-FFF2-40B4-BE49-F238E27FC236}">
                  <a16:creationId xmlns:a16="http://schemas.microsoft.com/office/drawing/2014/main" id="{595B8CAE-C0AF-B679-059B-E1F0ED6FD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01" y="2561245"/>
              <a:ext cx="9235107" cy="1726773"/>
            </a:xfrm>
            <a:prstGeom prst="rect">
              <a:avLst/>
            </a:prstGeom>
          </p:spPr>
        </p:pic>
        <p:sp>
          <p:nvSpPr>
            <p:cNvPr id="13" name="Rectangle 12">
              <a:extLst>
                <a:ext uri="{FF2B5EF4-FFF2-40B4-BE49-F238E27FC236}">
                  <a16:creationId xmlns:a16="http://schemas.microsoft.com/office/drawing/2014/main" id="{1B1C91F9-18D1-4201-B5F5-58C58CAED7D1}"/>
                </a:ext>
              </a:extLst>
            </p:cNvPr>
            <p:cNvSpPr/>
            <p:nvPr/>
          </p:nvSpPr>
          <p:spPr>
            <a:xfrm>
              <a:off x="8160026" y="3543857"/>
              <a:ext cx="1013791" cy="5267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9DC4675F-DE14-44EF-9812-CCBE48C38253}"/>
              </a:ext>
            </a:extLst>
          </p:cNvPr>
          <p:cNvSpPr txBox="1"/>
          <p:nvPr/>
        </p:nvSpPr>
        <p:spPr>
          <a:xfrm>
            <a:off x="10197548" y="3239966"/>
            <a:ext cx="1610139" cy="369332"/>
          </a:xfrm>
          <a:prstGeom prst="rect">
            <a:avLst/>
          </a:prstGeom>
          <a:noFill/>
        </p:spPr>
        <p:txBody>
          <a:bodyPr wrap="square" rtlCol="0">
            <a:spAutoFit/>
          </a:bodyPr>
          <a:lstStyle/>
          <a:p>
            <a:r>
              <a:rPr lang="en-US" dirty="0" err="1"/>
              <a:t>IoU</a:t>
            </a:r>
            <a:r>
              <a:rPr lang="en-US" dirty="0"/>
              <a:t> = 0.744</a:t>
            </a:r>
          </a:p>
        </p:txBody>
      </p:sp>
      <p:sp>
        <p:nvSpPr>
          <p:cNvPr id="16" name="TextBox 15">
            <a:extLst>
              <a:ext uri="{FF2B5EF4-FFF2-40B4-BE49-F238E27FC236}">
                <a16:creationId xmlns:a16="http://schemas.microsoft.com/office/drawing/2014/main" id="{67C9A6B6-5FF7-4A83-A44E-019048F6C6AC}"/>
              </a:ext>
            </a:extLst>
          </p:cNvPr>
          <p:cNvSpPr txBox="1"/>
          <p:nvPr/>
        </p:nvSpPr>
        <p:spPr>
          <a:xfrm>
            <a:off x="10197547" y="5626603"/>
            <a:ext cx="1610139" cy="369332"/>
          </a:xfrm>
          <a:prstGeom prst="rect">
            <a:avLst/>
          </a:prstGeom>
          <a:noFill/>
        </p:spPr>
        <p:txBody>
          <a:bodyPr wrap="square" rtlCol="0">
            <a:spAutoFit/>
          </a:bodyPr>
          <a:lstStyle/>
          <a:p>
            <a:r>
              <a:rPr lang="en-US" dirty="0" err="1"/>
              <a:t>IoU</a:t>
            </a:r>
            <a:r>
              <a:rPr lang="en-US" dirty="0"/>
              <a:t> = 0.775</a:t>
            </a:r>
          </a:p>
        </p:txBody>
      </p:sp>
    </p:spTree>
    <p:extLst>
      <p:ext uri="{BB962C8B-B14F-4D97-AF65-F5344CB8AC3E}">
        <p14:creationId xmlns:p14="http://schemas.microsoft.com/office/powerpoint/2010/main" val="1908994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TotalTime>
  <Words>991</Words>
  <Application>Microsoft Office PowerPoint</Application>
  <PresentationFormat>Widescreen</PresentationFormat>
  <Paragraphs>211</Paragraphs>
  <Slides>19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等线</vt:lpstr>
      <vt:lpstr>Arial</vt:lpstr>
      <vt:lpstr>Calibri</vt:lpstr>
      <vt:lpstr>Calibri Light</vt:lpstr>
      <vt:lpstr>Cambria Math</vt:lpstr>
      <vt:lpstr>Wingdings</vt:lpstr>
      <vt:lpstr>Office Theme</vt:lpstr>
      <vt:lpstr>Scene Segmentation with Multi-scale Feature and Dual Attention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 Fan</dc:creator>
  <cp:lastModifiedBy>Zhuo Liu</cp:lastModifiedBy>
  <cp:revision>35</cp:revision>
  <dcterms:created xsi:type="dcterms:W3CDTF">2022-04-30T20:10:10Z</dcterms:created>
  <dcterms:modified xsi:type="dcterms:W3CDTF">2022-05-04T21:17:32Z</dcterms:modified>
</cp:coreProperties>
</file>